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5999738" cy="35999738"/>
  <p:notesSz cx="6858000" cy="9144000"/>
  <p:embeddedFontLst>
    <p:embeddedFont>
      <p:font typeface="Oxygen" panose="02000503000000000000" pitchFamily="2" charset="0"/>
      <p:regular r:id="rId4"/>
      <p:bold r:id="rId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681">
          <p15:clr>
            <a:srgbClr val="A4A3A4"/>
          </p15:clr>
        </p15:guide>
        <p15:guide id="2" pos="22452">
          <p15:clr>
            <a:srgbClr val="A4A3A4"/>
          </p15:clr>
        </p15:guide>
        <p15:guide id="3" pos="225">
          <p15:clr>
            <a:srgbClr val="A4A3A4"/>
          </p15:clr>
        </p15:guide>
        <p15:guide id="4" pos="11339">
          <p15:clr>
            <a:srgbClr val="A4A3A4"/>
          </p15:clr>
        </p15:guide>
        <p15:guide id="5" pos="11338">
          <p15:clr>
            <a:srgbClr val="A4A3A4"/>
          </p15:clr>
        </p15:guide>
        <p15:guide id="6" orient="horz" pos="19201">
          <p15:clr>
            <a:srgbClr val="A4A3A4"/>
          </p15:clr>
        </p15:guide>
        <p15:guide id="7" pos="11044">
          <p15:clr>
            <a:srgbClr val="A4A3A4"/>
          </p15:clr>
        </p15:guide>
        <p15:guide id="8" pos="11656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" roundtripDataSignature="AMtx7mhMz8vDkh3oCrqvWi/8NfoURpAe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" d="100"/>
          <a:sy n="12" d="100"/>
        </p:scale>
        <p:origin x="2094" y="150"/>
      </p:cViewPr>
      <p:guideLst>
        <p:guide orient="horz" pos="12681"/>
        <p:guide pos="22452"/>
        <p:guide pos="225"/>
        <p:guide pos="11339"/>
        <p:guide pos="11338"/>
        <p:guide orient="horz" pos="19201"/>
        <p:guide pos="11044"/>
        <p:guide pos="116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10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02f1fe179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202f1fe179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2700002" y="5891671"/>
            <a:ext cx="30600000" cy="12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300"/>
              <a:buFont typeface="Calibri"/>
              <a:buNone/>
              <a:defRPr sz="20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4500002" y="18908341"/>
            <a:ext cx="27000000" cy="86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8400"/>
              <a:buNone/>
              <a:defRPr sz="8400"/>
            </a:lvl1pPr>
            <a:lvl2pPr lvl="1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6900"/>
              <a:buNone/>
              <a:defRPr sz="6900"/>
            </a:lvl2pPr>
            <a:lvl3pPr lvl="2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  <a:defRPr sz="5900"/>
            </a:lvl3pPr>
            <a:lvl4pPr lvl="3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/>
            </a:lvl4pPr>
            <a:lvl5pPr lvl="4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/>
            </a:lvl5pPr>
            <a:lvl6pPr lvl="5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/>
            </a:lvl6pPr>
            <a:lvl7pPr lvl="6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/>
            </a:lvl7pPr>
            <a:lvl8pPr lvl="7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/>
            </a:lvl8pPr>
            <a:lvl9pPr lvl="8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2475001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11925005" y="33366685"/>
            <a:ext cx="1215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25425010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2475001" y="1916676"/>
            <a:ext cx="31050000" cy="6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6579614" y="5478736"/>
            <a:ext cx="22840800" cy="310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2475001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11925005" y="33366685"/>
            <a:ext cx="1215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25425010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14389365" y="13290117"/>
            <a:ext cx="30509100" cy="77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-1360938" y="5752317"/>
            <a:ext cx="30509100" cy="228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2475001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11925005" y="33366685"/>
            <a:ext cx="1215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25425010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2475001" y="1916676"/>
            <a:ext cx="31050000" cy="6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475001" y="9583336"/>
            <a:ext cx="31050000" cy="22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2475001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11925005" y="33366685"/>
            <a:ext cx="1215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25425010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456253" y="8975013"/>
            <a:ext cx="31050000" cy="149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300"/>
              <a:buFont typeface="Calibri"/>
              <a:buNone/>
              <a:defRPr sz="20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2456253" y="24091685"/>
            <a:ext cx="31050000" cy="78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8400"/>
              <a:buNone/>
              <a:defRPr sz="8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6900"/>
              <a:buNone/>
              <a:defRPr sz="69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5900"/>
              <a:buNone/>
              <a:defRPr sz="59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5500"/>
              <a:buNone/>
              <a:defRPr sz="55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5500"/>
              <a:buNone/>
              <a:defRPr sz="55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5500"/>
              <a:buNone/>
              <a:defRPr sz="55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5500"/>
              <a:buNone/>
              <a:defRPr sz="55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5500"/>
              <a:buNone/>
              <a:defRPr sz="55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5500"/>
              <a:buNone/>
              <a:defRPr sz="55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2475001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11925005" y="33366685"/>
            <a:ext cx="1215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25425010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2475001" y="1916676"/>
            <a:ext cx="31050000" cy="6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2475001" y="9583336"/>
            <a:ext cx="15300000" cy="22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18225008" y="9583336"/>
            <a:ext cx="15300000" cy="22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2475001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11925005" y="33366685"/>
            <a:ext cx="1215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25425010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2479690" y="1916676"/>
            <a:ext cx="31050000" cy="6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2479694" y="8825006"/>
            <a:ext cx="15230400" cy="4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8400"/>
              <a:buNone/>
              <a:defRPr sz="8400" b="1"/>
            </a:lvl1pPr>
            <a:lvl2pPr marL="914400" lvl="1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6900"/>
              <a:buNone/>
              <a:defRPr sz="6900" b="1"/>
            </a:lvl2pPr>
            <a:lvl3pPr marL="1371600" lvl="2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  <a:defRPr sz="5900" b="1"/>
            </a:lvl3pPr>
            <a:lvl4pPr marL="1828800" lvl="3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 b="1"/>
            </a:lvl4pPr>
            <a:lvl5pPr marL="2286000" lvl="4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 b="1"/>
            </a:lvl5pPr>
            <a:lvl6pPr marL="2743200" lvl="5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 b="1"/>
            </a:lvl6pPr>
            <a:lvl7pPr marL="3200400" lvl="6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 b="1"/>
            </a:lvl7pPr>
            <a:lvl8pPr marL="3657600" lvl="7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 b="1"/>
            </a:lvl8pPr>
            <a:lvl9pPr marL="4114800" lvl="8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2479694" y="13150004"/>
            <a:ext cx="15230400" cy="19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18225010" y="8825006"/>
            <a:ext cx="15304800" cy="4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8400"/>
              <a:buNone/>
              <a:defRPr sz="8400" b="1"/>
            </a:lvl1pPr>
            <a:lvl2pPr marL="914400" lvl="1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6900"/>
              <a:buNone/>
              <a:defRPr sz="6900" b="1"/>
            </a:lvl2pPr>
            <a:lvl3pPr marL="1371600" lvl="2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  <a:defRPr sz="5900" b="1"/>
            </a:lvl3pPr>
            <a:lvl4pPr marL="1828800" lvl="3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 b="1"/>
            </a:lvl4pPr>
            <a:lvl5pPr marL="2286000" lvl="4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 b="1"/>
            </a:lvl5pPr>
            <a:lvl6pPr marL="2743200" lvl="5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 b="1"/>
            </a:lvl6pPr>
            <a:lvl7pPr marL="3200400" lvl="6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 b="1"/>
            </a:lvl7pPr>
            <a:lvl8pPr marL="3657600" lvl="7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 b="1"/>
            </a:lvl8pPr>
            <a:lvl9pPr marL="4114800" lvl="8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18225010" y="13150004"/>
            <a:ext cx="15304800" cy="19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2475001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11925005" y="33366685"/>
            <a:ext cx="1215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25425010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475001" y="1916676"/>
            <a:ext cx="31050000" cy="6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2475001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11925005" y="33366685"/>
            <a:ext cx="1215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25425010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2475001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11925005" y="33366685"/>
            <a:ext cx="1215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25425010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2479690" y="2400000"/>
            <a:ext cx="11611500" cy="84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900"/>
              <a:buFont typeface="Calibri"/>
              <a:buNone/>
              <a:defRPr sz="10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15304695" y="5183343"/>
            <a:ext cx="18225600" cy="255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rmAutofit/>
          </a:bodyPr>
          <a:lstStyle>
            <a:lvl1pPr marL="457200" lvl="0" indent="-920750" algn="l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0900"/>
              <a:buChar char="•"/>
              <a:defRPr sz="10900"/>
            </a:lvl1pPr>
            <a:lvl2pPr marL="914400" lvl="1" indent="-825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9400"/>
              <a:buChar char="•"/>
              <a:defRPr sz="9400"/>
            </a:lvl2pPr>
            <a:lvl3pPr marL="1371600" lvl="2" indent="-7620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8400"/>
              <a:buChar char="•"/>
              <a:defRPr sz="8400"/>
            </a:lvl3pPr>
            <a:lvl4pPr marL="1828800" lvl="3" indent="-6667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6900"/>
              <a:buChar char="•"/>
              <a:defRPr sz="6900"/>
            </a:lvl4pPr>
            <a:lvl5pPr marL="2286000" lvl="4" indent="-6667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6900"/>
              <a:buChar char="•"/>
              <a:defRPr sz="6900"/>
            </a:lvl5pPr>
            <a:lvl6pPr marL="2743200" lvl="5" indent="-6667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6900"/>
              <a:buChar char="•"/>
              <a:defRPr sz="6900"/>
            </a:lvl6pPr>
            <a:lvl7pPr marL="3200400" lvl="6" indent="-6667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6900"/>
              <a:buChar char="•"/>
              <a:defRPr sz="6900"/>
            </a:lvl7pPr>
            <a:lvl8pPr marL="3657600" lvl="7" indent="-6667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6900"/>
              <a:buChar char="•"/>
              <a:defRPr sz="6900"/>
            </a:lvl8pPr>
            <a:lvl9pPr marL="4114800" lvl="8" indent="-6667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6900"/>
              <a:buChar char="•"/>
              <a:defRPr sz="69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2479690" y="10800003"/>
            <a:ext cx="11611500" cy="20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/>
            </a:lvl1pPr>
            <a:lvl2pPr marL="914400" lvl="1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/>
            </a:lvl2pPr>
            <a:lvl3pPr marL="1371600" lvl="2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3pPr>
            <a:lvl4pPr marL="1828800" lvl="3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4pPr>
            <a:lvl5pPr marL="2286000" lvl="4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5pPr>
            <a:lvl6pPr marL="2743200" lvl="5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6pPr>
            <a:lvl7pPr marL="3200400" lvl="6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7pPr>
            <a:lvl8pPr marL="3657600" lvl="7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8pPr>
            <a:lvl9pPr marL="4114800" lvl="8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2475001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11925005" y="33366685"/>
            <a:ext cx="1215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25425010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2479690" y="2400000"/>
            <a:ext cx="11611500" cy="84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900"/>
              <a:buFont typeface="Calibri"/>
              <a:buNone/>
              <a:defRPr sz="10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15304695" y="5183343"/>
            <a:ext cx="18225600" cy="25583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2479690" y="10800003"/>
            <a:ext cx="11611500" cy="20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/>
            </a:lvl1pPr>
            <a:lvl2pPr marL="914400" lvl="1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/>
            </a:lvl2pPr>
            <a:lvl3pPr marL="1371600" lvl="2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3pPr>
            <a:lvl4pPr marL="1828800" lvl="3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4pPr>
            <a:lvl5pPr marL="2286000" lvl="4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5pPr>
            <a:lvl6pPr marL="2743200" lvl="5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6pPr>
            <a:lvl7pPr marL="3200400" lvl="6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7pPr>
            <a:lvl8pPr marL="3657600" lvl="7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8pPr>
            <a:lvl9pPr marL="4114800" lvl="8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2475001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11925005" y="33366685"/>
            <a:ext cx="1215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25425010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2475001" y="1916676"/>
            <a:ext cx="31050000" cy="6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Font typeface="Calibri"/>
              <a:buNone/>
              <a:defRPr sz="14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2475001" y="9583336"/>
            <a:ext cx="31050000" cy="22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rmAutofit/>
          </a:bodyPr>
          <a:lstStyle>
            <a:lvl1pPr marL="457200" marR="0" lvl="0" indent="-825500" algn="l" rtl="0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Arial"/>
              <a:buChar char="•"/>
              <a:defRPr sz="9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7620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Char char="•"/>
              <a:defRPr sz="8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667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Arial"/>
              <a:buChar char="•"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032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Char char="•"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032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Char char="•"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032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Char char="•"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032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Char char="•"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032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Char char="•"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032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Char char="•"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2475001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11925005" y="33366685"/>
            <a:ext cx="1215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25425010" y="33366685"/>
            <a:ext cx="81000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02f1fe1795_0_5"/>
          <p:cNvSpPr/>
          <p:nvPr/>
        </p:nvSpPr>
        <p:spPr>
          <a:xfrm>
            <a:off x="357175" y="5513125"/>
            <a:ext cx="17175300" cy="11795400"/>
          </a:xfrm>
          <a:prstGeom prst="roundRect">
            <a:avLst>
              <a:gd name="adj" fmla="val 2282"/>
            </a:avLst>
          </a:prstGeom>
          <a:solidFill>
            <a:srgbClr val="C9DAF8"/>
          </a:solidFill>
          <a:ln w="12700" cap="flat" cmpd="sng">
            <a:solidFill>
              <a:srgbClr val="044E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8575" tIns="44000" rIns="138575" bIns="44000" anchor="t" anchorCtr="0">
            <a:noAutofit/>
          </a:bodyPr>
          <a:lstStyle/>
          <a:p>
            <a:pPr marL="179999" marR="321818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4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179999" marR="321818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4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179999" marR="321818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4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85" name="Google Shape;85;g202f1fe1795_0_5"/>
          <p:cNvSpPr/>
          <p:nvPr/>
        </p:nvSpPr>
        <p:spPr>
          <a:xfrm>
            <a:off x="357188" y="4474118"/>
            <a:ext cx="17175162" cy="808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878C0"/>
              </a:gs>
              <a:gs pos="48000">
                <a:srgbClr val="0878C0"/>
              </a:gs>
              <a:gs pos="96000">
                <a:srgbClr val="044EA1"/>
              </a:gs>
              <a:gs pos="100000">
                <a:srgbClr val="044EA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CO" sz="5000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Introducción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202f1fe1795_0_5"/>
          <p:cNvSpPr/>
          <p:nvPr/>
        </p:nvSpPr>
        <p:spPr>
          <a:xfrm>
            <a:off x="357188" y="17585403"/>
            <a:ext cx="35285362" cy="808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878C0"/>
              </a:gs>
              <a:gs pos="48000">
                <a:srgbClr val="0878C0"/>
              </a:gs>
              <a:gs pos="96000">
                <a:srgbClr val="044EA1"/>
              </a:gs>
              <a:gs pos="100000">
                <a:srgbClr val="044EA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CO" sz="5000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Resultados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202f1fe1795_0_5"/>
          <p:cNvSpPr/>
          <p:nvPr/>
        </p:nvSpPr>
        <p:spPr>
          <a:xfrm>
            <a:off x="357188" y="25443872"/>
            <a:ext cx="35285362" cy="808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878C0"/>
              </a:gs>
              <a:gs pos="48000">
                <a:srgbClr val="0878C0"/>
              </a:gs>
              <a:gs pos="96000">
                <a:srgbClr val="044EA1"/>
              </a:gs>
              <a:gs pos="100000">
                <a:srgbClr val="044EA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CO" sz="5000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Conclusiones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202f1fe1795_0_5"/>
          <p:cNvSpPr/>
          <p:nvPr/>
        </p:nvSpPr>
        <p:spPr>
          <a:xfrm>
            <a:off x="18467390" y="5476550"/>
            <a:ext cx="17175159" cy="5031300"/>
          </a:xfrm>
          <a:prstGeom prst="roundRect">
            <a:avLst>
              <a:gd name="adj" fmla="val 1846"/>
            </a:avLst>
          </a:prstGeom>
          <a:solidFill>
            <a:srgbClr val="C9DAF8"/>
          </a:solidFill>
          <a:ln w="12700" cap="flat" cmpd="sng">
            <a:solidFill>
              <a:srgbClr val="044E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8000" tIns="44000" rIns="88000" bIns="440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g202f1fe1795_0_5"/>
          <p:cNvSpPr/>
          <p:nvPr/>
        </p:nvSpPr>
        <p:spPr>
          <a:xfrm>
            <a:off x="357186" y="26455122"/>
            <a:ext cx="35217978" cy="4187134"/>
          </a:xfrm>
          <a:prstGeom prst="roundRect">
            <a:avLst>
              <a:gd name="adj" fmla="val 2904"/>
            </a:avLst>
          </a:prstGeom>
          <a:noFill/>
          <a:ln w="12700" cap="flat" cmpd="sng">
            <a:solidFill>
              <a:srgbClr val="044E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8575" tIns="44000" rIns="138575" bIns="440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202f1fe1795_0_5"/>
          <p:cNvSpPr/>
          <p:nvPr/>
        </p:nvSpPr>
        <p:spPr>
          <a:xfrm>
            <a:off x="357186" y="30982421"/>
            <a:ext cx="35289906" cy="2454000"/>
          </a:xfrm>
          <a:prstGeom prst="roundRect">
            <a:avLst>
              <a:gd name="adj" fmla="val 4026"/>
            </a:avLst>
          </a:prstGeom>
          <a:noFill/>
          <a:ln>
            <a:noFill/>
          </a:ln>
        </p:spPr>
        <p:txBody>
          <a:bodyPr spcFirstLastPara="1" wrap="square" lIns="88000" tIns="44000" rIns="88000" bIns="44000" anchor="t" anchorCtr="0">
            <a:noAutofit/>
          </a:bodyPr>
          <a:lstStyle/>
          <a:p>
            <a:pPr marL="457200" marR="0" lvl="0" indent="-406400" algn="l" rtl="0">
              <a:lnSpc>
                <a:spcPct val="175000"/>
              </a:lnSpc>
              <a:spcBef>
                <a:spcPts val="300"/>
              </a:spcBef>
              <a:spcAft>
                <a:spcPts val="0"/>
              </a:spcAft>
              <a:buClr>
                <a:srgbClr val="1F1F1F"/>
              </a:buClr>
              <a:buSzPts val="2800"/>
              <a:buFont typeface="Oxygen"/>
              <a:buChar char="●"/>
            </a:pPr>
            <a:r>
              <a:rPr lang="es-CO" sz="2800" b="0" i="0" u="none" strike="noStrike" cap="none">
                <a:solidFill>
                  <a:srgbClr val="1F1F1F"/>
                </a:solidFill>
                <a:latin typeface="Oxygen"/>
                <a:ea typeface="Oxygen"/>
                <a:cs typeface="Oxygen"/>
                <a:sym typeface="Oxygen"/>
              </a:rPr>
              <a:t>[1] Álvarez-López, V., &amp; Vázquez-Padrón, M. (2016). Biorremediation of heavy metals: A review. International Journal of Environmental Research and Public Health, 13(10), 1046.</a:t>
            </a:r>
            <a:endParaRPr sz="2800" b="0" i="0" u="none" strike="noStrike" cap="none">
              <a:solidFill>
                <a:srgbClr val="1F1F1F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marR="0" lvl="0" indent="-4064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800"/>
              <a:buFont typeface="Oxygen"/>
              <a:buChar char="●"/>
            </a:pPr>
            <a:r>
              <a:rPr lang="es-CO" sz="2800" b="0" i="0" u="none" strike="noStrike" cap="none">
                <a:solidFill>
                  <a:srgbClr val="1F1F1F"/>
                </a:solidFill>
                <a:latin typeface="Oxygen"/>
                <a:ea typeface="Oxygen"/>
                <a:cs typeface="Oxygen"/>
                <a:sym typeface="Oxygen"/>
              </a:rPr>
              <a:t>[2] Ebrahimi, M., Alidoust, M., &amp; Govindarajan, R. (2018). Genetic engineering of plants for the remediation of contaminated soils. International Journal of Phytoremediation, 20(1), 1-26.</a:t>
            </a:r>
            <a:endParaRPr sz="2800" b="0" i="0" u="none" strike="noStrike" cap="none">
              <a:solidFill>
                <a:srgbClr val="1F1F1F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marR="0" lvl="0" indent="-4064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800"/>
              <a:buFont typeface="Oxygen"/>
              <a:buChar char="●"/>
            </a:pPr>
            <a:r>
              <a:rPr lang="es-CO" sz="2800" b="0" i="0" u="none" strike="noStrike" cap="none">
                <a:solidFill>
                  <a:srgbClr val="1F1F1F"/>
                </a:solidFill>
                <a:latin typeface="Oxygen"/>
                <a:ea typeface="Oxygen"/>
                <a:cs typeface="Oxygen"/>
                <a:sym typeface="Oxygen"/>
              </a:rPr>
              <a:t>[3] Nadarajan, N., &amp; Natarajan, K. (2010). Bioremediation of heavy metals from contaminated soil using</a:t>
            </a: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91" name="Google Shape;91;g202f1fe1795_0_5"/>
          <p:cNvSpPr/>
          <p:nvPr/>
        </p:nvSpPr>
        <p:spPr>
          <a:xfrm>
            <a:off x="357188" y="18670676"/>
            <a:ext cx="35242836" cy="6479700"/>
          </a:xfrm>
          <a:prstGeom prst="roundRect">
            <a:avLst>
              <a:gd name="adj" fmla="val 2904"/>
            </a:avLst>
          </a:prstGeom>
          <a:solidFill>
            <a:srgbClr val="CFE2F3"/>
          </a:solidFill>
          <a:ln w="12700" cap="flat" cmpd="sng">
            <a:solidFill>
              <a:srgbClr val="044E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8575" tIns="44000" rIns="138575" bIns="440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g202f1fe1795_0_5"/>
          <p:cNvSpPr/>
          <p:nvPr/>
        </p:nvSpPr>
        <p:spPr>
          <a:xfrm>
            <a:off x="18511399" y="4474118"/>
            <a:ext cx="17175162" cy="808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878C0"/>
              </a:gs>
              <a:gs pos="48000">
                <a:srgbClr val="0878C0"/>
              </a:gs>
              <a:gs pos="96000">
                <a:srgbClr val="044EA1"/>
              </a:gs>
              <a:gs pos="100000">
                <a:srgbClr val="044EA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CO" sz="5000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Objetivos generales y específicos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202f1fe1795_0_5"/>
          <p:cNvSpPr txBox="1"/>
          <p:nvPr/>
        </p:nvSpPr>
        <p:spPr>
          <a:xfrm>
            <a:off x="18997875" y="5568152"/>
            <a:ext cx="16003800" cy="47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00" tIns="88000" rIns="88000" bIns="88000" anchor="t" anchorCtr="0">
            <a:noAutofit/>
          </a:bodyPr>
          <a:lstStyle/>
          <a:p>
            <a:pPr marL="0" marR="0" lvl="0" indent="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800" b="1" i="0" u="none" strike="noStrike" cap="none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General:</a:t>
            </a:r>
            <a:br>
              <a:rPr lang="es-CO" sz="2800" b="0" i="0" u="none" strike="noStrike" cap="none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</a:br>
            <a:r>
              <a:rPr lang="es-CO" sz="2800" b="0" i="0" u="none" strike="noStrike" cap="none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-Desarrollar un sistema de biorremediación innovador utilizando plantas transgénicas para la descontaminación de suelos afectados por metales pesados e hidrocarburos.</a:t>
            </a:r>
            <a:br>
              <a:rPr lang="es-CO" sz="2800" b="0" i="0" u="none" strike="noStrike" cap="none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</a:br>
            <a:r>
              <a:rPr lang="es-CO" sz="2800" b="1" i="0" u="none" strike="noStrike" cap="none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Específicos:</a:t>
            </a:r>
            <a:br>
              <a:rPr lang="es-CO" sz="2800" b="1" i="0" u="none" strike="noStrike" cap="none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</a:br>
            <a:r>
              <a:rPr lang="es-CO" sz="2800" b="0" i="0" u="none" strike="noStrike" cap="none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-Identificar y seleccionar especies vegetales tolerantes a contaminantes específicos (metales pesados e hidrocarburos).</a:t>
            </a:r>
            <a:endParaRPr sz="2800" b="0" i="0" u="none" strike="noStrike" cap="none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marR="0" lvl="0" indent="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800" b="0" i="0" u="none" strike="noStrike" cap="none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-Revisar y analizar estudios científicos que evalúen la eficacia de plantas transgénicas para la biorremediación de suelos.</a:t>
            </a:r>
            <a:endParaRPr sz="2800" b="0" i="0" u="none" strike="noStrike" cap="none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marR="0" lvl="0" indent="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800" b="0" i="0" u="none" strike="noStrike" cap="none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-Identificar genes que codifican enzimas eficientes para la degradación o detoxificación de los contaminantes seleccionados.</a:t>
            </a:r>
            <a:endParaRPr sz="2800" b="0" i="0" u="none" strike="noStrike" cap="none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marR="0" lvl="0" indent="0" algn="just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 i="0" u="none" strike="noStrike" cap="none" dirty="0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94" name="Google Shape;94;g202f1fe1795_0_5"/>
          <p:cNvSpPr/>
          <p:nvPr/>
        </p:nvSpPr>
        <p:spPr>
          <a:xfrm>
            <a:off x="18501861" y="11773950"/>
            <a:ext cx="17098163" cy="5534700"/>
          </a:xfrm>
          <a:prstGeom prst="roundRect">
            <a:avLst>
              <a:gd name="adj" fmla="val 1846"/>
            </a:avLst>
          </a:prstGeom>
          <a:solidFill>
            <a:srgbClr val="C9DAF8"/>
          </a:solidFill>
          <a:ln w="12700" cap="flat" cmpd="sng">
            <a:solidFill>
              <a:srgbClr val="044E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8000" tIns="44000" rIns="88000" bIns="44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202f1fe1795_0_5"/>
          <p:cNvSpPr/>
          <p:nvPr/>
        </p:nvSpPr>
        <p:spPr>
          <a:xfrm>
            <a:off x="18511399" y="10705418"/>
            <a:ext cx="17131150" cy="808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878C0"/>
              </a:gs>
              <a:gs pos="48000">
                <a:srgbClr val="0878C0"/>
              </a:gs>
              <a:gs pos="96000">
                <a:srgbClr val="044EA1"/>
              </a:gs>
              <a:gs pos="100000">
                <a:srgbClr val="044EA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CO" sz="5000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Metodología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202f1fe1795_0_5"/>
          <p:cNvSpPr txBox="1"/>
          <p:nvPr/>
        </p:nvSpPr>
        <p:spPr>
          <a:xfrm>
            <a:off x="8077164" y="21710425"/>
            <a:ext cx="453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g202f1fe1795_0_5"/>
          <p:cNvSpPr txBox="1"/>
          <p:nvPr/>
        </p:nvSpPr>
        <p:spPr>
          <a:xfrm>
            <a:off x="1015750" y="19151538"/>
            <a:ext cx="5580000" cy="55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Populus spp. (Álamo):</a:t>
            </a:r>
            <a:endParaRPr sz="2800" b="1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Char char="-"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Alta tolerancia a metales pesados e hidrocarburos.</a:t>
            </a: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Char char="-"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Crecimiento rápido y sistema radicular extenso.</a:t>
            </a: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Char char="-"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Estudios han demostrado su eficacia en la biorremediación</a:t>
            </a: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cxnSp>
        <p:nvCxnSpPr>
          <p:cNvPr id="98" name="Google Shape;98;g202f1fe1795_0_5"/>
          <p:cNvCxnSpPr/>
          <p:nvPr/>
        </p:nvCxnSpPr>
        <p:spPr>
          <a:xfrm>
            <a:off x="18000663" y="18670676"/>
            <a:ext cx="0" cy="647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" name="Google Shape;99;g202f1fe1795_0_5"/>
          <p:cNvSpPr txBox="1"/>
          <p:nvPr/>
        </p:nvSpPr>
        <p:spPr>
          <a:xfrm>
            <a:off x="28287500" y="19041050"/>
            <a:ext cx="6721200" cy="55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0" i="0" u="none" strike="noStrike" cap="non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La gráfica muestra que Populus spp. (Álamo) presenta la mayor eficiencia en la reducción de contaminantes, con un 70%, en comparación con Brassica juncea (Mostaza china) con un 55% y Helianthus annuus (Girasol) con un 40%. Esto se debe a su alta tolerancia a los contaminantes, su rápido crecimiento y su sistema radicular extenso, que le permite absorber y degradar los contaminantes de manera eficiente.</a:t>
            </a:r>
            <a:endParaRPr sz="2800" b="0" i="0" u="none" strike="noStrike" cap="non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00" name="Google Shape;100;g202f1fe1795_0_5"/>
          <p:cNvSpPr txBox="1"/>
          <p:nvPr/>
        </p:nvSpPr>
        <p:spPr>
          <a:xfrm>
            <a:off x="578600" y="5614400"/>
            <a:ext cx="9626700" cy="3717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321818" lvl="0" indent="-4064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Char char="-"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La contaminación del suelo es una grave amenaza para la salud del planeta, la seguridad alimentaria y la calidad de vida de las comunidades.</a:t>
            </a: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marR="321818" lvl="0" indent="-4064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Char char="-"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Actividades como la minería, la agricultura industrial y la urbanización desencadenan la liberación de contaminantes como metales pesados e hidrocarburos al suelo.</a:t>
            </a: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marR="321818" lvl="0" indent="-4064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Char char="-"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Se estima que alrededor de 2 millones de hectáreas de suelo arable se degradan cada año.</a:t>
            </a: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marR="321818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01" name="Google Shape;101;g202f1fe1795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2151" y="5754800"/>
            <a:ext cx="6721200" cy="4475199"/>
          </a:xfrm>
          <a:prstGeom prst="rect">
            <a:avLst/>
          </a:prstGeom>
          <a:solidFill>
            <a:srgbClr val="C9DAF8"/>
          </a:solidFill>
          <a:ln w="12700" cap="flat" cmpd="sng">
            <a:solidFill>
              <a:srgbClr val="044EA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02" name="Google Shape;102;g202f1fe1795_0_5"/>
          <p:cNvSpPr txBox="1"/>
          <p:nvPr/>
        </p:nvSpPr>
        <p:spPr>
          <a:xfrm>
            <a:off x="9373800" y="11456750"/>
            <a:ext cx="7416000" cy="50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 La contaminación del suelo afecta la fertilidad y la productividad de la tierra.</a:t>
            </a: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-Los contaminantes pueden ingresar a la cadena alimenticia a través de las plantas y animales.</a:t>
            </a: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-La exposición a contaminantes del suelo puede causar enfermedades en humanos y animales.</a:t>
            </a: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179999" marR="321818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g202f1fe1795_0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9136" y="11485387"/>
            <a:ext cx="7606697" cy="5031301"/>
          </a:xfrm>
          <a:prstGeom prst="rect">
            <a:avLst/>
          </a:prstGeom>
          <a:solidFill>
            <a:srgbClr val="C9DAF8"/>
          </a:solidFill>
          <a:ln w="12700" cap="flat" cmpd="sng">
            <a:solidFill>
              <a:srgbClr val="044EA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04" name="Google Shape;104;g202f1fe1795_0_5"/>
          <p:cNvSpPr txBox="1"/>
          <p:nvPr/>
        </p:nvSpPr>
        <p:spPr>
          <a:xfrm>
            <a:off x="18984216" y="12323596"/>
            <a:ext cx="16325875" cy="44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-Revisión bibliográfica exhaustiva de estudios científicos sobre biorremediación con plantas transgénicas.</a:t>
            </a:r>
            <a:b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</a:b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-Análisis de las características de las especies vegetales tolerantes a contaminantes específicos.</a:t>
            </a:r>
            <a:b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</a:b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-Evaluación de la eficacia de las plantas transgénicas en la eliminación de contaminantes del suelo.</a:t>
            </a:r>
            <a:b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</a:b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-Identificación de genes que codifican enzimas eficientes para la degradación o detoxificación de contaminantes.</a:t>
            </a: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05" name="Google Shape;105;g202f1fe1795_0_5"/>
          <p:cNvPicPr preferRelativeResize="0"/>
          <p:nvPr/>
        </p:nvPicPr>
        <p:blipFill rotWithShape="1">
          <a:blip r:embed="rId5">
            <a:alphaModFix/>
          </a:blip>
          <a:srcRect l="11530" t="28551" r="38006" b="23610"/>
          <a:stretch/>
        </p:blipFill>
        <p:spPr>
          <a:xfrm>
            <a:off x="18511400" y="19017600"/>
            <a:ext cx="9776100" cy="5210475"/>
          </a:xfrm>
          <a:prstGeom prst="rect">
            <a:avLst/>
          </a:prstGeom>
          <a:solidFill>
            <a:srgbClr val="CFE2F3"/>
          </a:solidFill>
          <a:ln w="12700" cap="flat" cmpd="sng">
            <a:solidFill>
              <a:srgbClr val="044EA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06" name="Google Shape;106;g202f1fe1795_0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2788" y="19095538"/>
            <a:ext cx="6086475" cy="4572000"/>
          </a:xfrm>
          <a:prstGeom prst="rect">
            <a:avLst/>
          </a:prstGeom>
          <a:solidFill>
            <a:srgbClr val="CFE2F3"/>
          </a:solidFill>
          <a:ln w="12700" cap="flat" cmpd="sng">
            <a:solidFill>
              <a:srgbClr val="044EA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07" name="Google Shape;107;g202f1fe1795_0_5"/>
          <p:cNvPicPr preferRelativeResize="0"/>
          <p:nvPr/>
        </p:nvPicPr>
        <p:blipFill rotWithShape="1">
          <a:blip r:embed="rId7">
            <a:alphaModFix/>
          </a:blip>
          <a:srcRect r="2238" b="7191"/>
          <a:stretch/>
        </p:blipFill>
        <p:spPr>
          <a:xfrm>
            <a:off x="13079275" y="19022376"/>
            <a:ext cx="4164074" cy="5635838"/>
          </a:xfrm>
          <a:prstGeom prst="rect">
            <a:avLst/>
          </a:prstGeom>
          <a:solidFill>
            <a:srgbClr val="CFE2F3"/>
          </a:solidFill>
          <a:ln w="12700" cap="flat" cmpd="sng">
            <a:solidFill>
              <a:srgbClr val="044EA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08" name="Google Shape;108;g202f1fe1795_0_5"/>
          <p:cNvSpPr txBox="1"/>
          <p:nvPr/>
        </p:nvSpPr>
        <p:spPr>
          <a:xfrm>
            <a:off x="1015750" y="26593100"/>
            <a:ext cx="34584274" cy="414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Char char="-"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La biorremediación con plantas transgénicas ofrece una alternativa prometedora para la descontaminación de suelos.</a:t>
            </a:r>
            <a:b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</a:b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Char char="-"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Populus spp. emerge como una de las especies más eficientes para la biorremediación debido a su tolerancia a contaminantes, crecimiento rápido y sistema radicular extenso.</a:t>
            </a:r>
            <a:b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</a:b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Char char="-"/>
            </a:pP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Se requiere continuar la investigación para desarrollar plantas transgénicas más eficientes y ampliar su aplicación a diferentes tipos de contaminantes.</a:t>
            </a: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09" name="Google Shape;109;g202f1fe1795_0_5"/>
          <p:cNvSpPr txBox="1"/>
          <p:nvPr/>
        </p:nvSpPr>
        <p:spPr>
          <a:xfrm>
            <a:off x="864550" y="29296000"/>
            <a:ext cx="34445700" cy="1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Tierra Sana</a:t>
            </a:r>
            <a:r>
              <a:rPr lang="es-CO" sz="2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 busca contribuir a la recuperación de suelos degradados y la construcción de un futuro más sostenible a través de la biorremediación con plantas transgénicas.</a:t>
            </a:r>
            <a:endParaRPr sz="2800" b="0" i="0" u="none" strike="noStrike" cap="none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11" name="Google Shape;111;g202f1fe1795_0_5"/>
          <p:cNvSpPr/>
          <p:nvPr/>
        </p:nvSpPr>
        <p:spPr>
          <a:xfrm>
            <a:off x="357188" y="638242"/>
            <a:ext cx="24981259" cy="319307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878C0"/>
              </a:gs>
              <a:gs pos="48000">
                <a:srgbClr val="0878C0"/>
              </a:gs>
              <a:gs pos="96000">
                <a:srgbClr val="044EA1"/>
              </a:gs>
              <a:gs pos="100000">
                <a:srgbClr val="044EA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88000" tIns="44000" rIns="88000" bIns="4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0" b="1" i="0" u="none" strike="noStrike" cap="non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Título de la Presentación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i="0" u="none" strike="noStrike" cap="non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Autor Nombres y Apellidos</a:t>
            </a:r>
            <a:r>
              <a:rPr lang="es-CO" sz="4000" b="1" i="0" u="none" strike="noStrike" cap="none" baseline="3000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4000" b="1" i="0" u="none" strike="noStrike" cap="none" baseline="30000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i="0" u="none" strike="noStrike" cap="none" baseline="3000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s-CO" sz="4000" b="1" i="0" u="none" strike="noStrike" cap="non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Filiación autor, grupo de investigación, Facultad, Universidad/Entidad, Ciudad, País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g202f1fe1795_0_5" descr="Texto&#10;&#10;El contenido generado por IA puede ser incorrecto."/>
          <p:cNvPicPr preferRelativeResize="0"/>
          <p:nvPr/>
        </p:nvPicPr>
        <p:blipFill rotWithShape="1">
          <a:blip r:embed="rId8">
            <a:alphaModFix/>
          </a:blip>
          <a:srcRect l="37124" t="4263" r="32915" b="85207"/>
          <a:stretch/>
        </p:blipFill>
        <p:spPr>
          <a:xfrm>
            <a:off x="31409901" y="33592178"/>
            <a:ext cx="4165263" cy="21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202f1fe1795_0_5"/>
          <p:cNvSpPr txBox="1"/>
          <p:nvPr/>
        </p:nvSpPr>
        <p:spPr>
          <a:xfrm>
            <a:off x="642272" y="34121569"/>
            <a:ext cx="810042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Logos Institucionales y de Grupos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8ED788A4-FF46-6A5A-90ED-3E5220E9041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5454" t="32208" r="9281" b="43841"/>
          <a:stretch>
            <a:fillRect/>
          </a:stretch>
        </p:blipFill>
        <p:spPr>
          <a:xfrm>
            <a:off x="27978100" y="1192591"/>
            <a:ext cx="8021638" cy="2179868"/>
          </a:xfrm>
          <a:prstGeom prst="rect">
            <a:avLst/>
          </a:prstGeom>
        </p:spPr>
      </p:pic>
      <p:pic>
        <p:nvPicPr>
          <p:cNvPr id="5" name="Imagen 4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2AA8E116-1F56-324C-81E2-C667F8035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90" t="13952" r="27397" b="40312"/>
          <a:stretch>
            <a:fillRect/>
          </a:stretch>
        </p:blipFill>
        <p:spPr>
          <a:xfrm>
            <a:off x="25417948" y="771136"/>
            <a:ext cx="2622803" cy="26013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</Words>
  <Application>Microsoft Office PowerPoint</Application>
  <PresentationFormat>Personalizado</PresentationFormat>
  <Paragraphs>36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Calibri</vt:lpstr>
      <vt:lpstr>Arial</vt:lpstr>
      <vt:lpstr>Arial Rounded</vt:lpstr>
      <vt:lpstr>Oxygen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Ivonne Dayanna Puentes Garcia</dc:creator>
  <cp:lastModifiedBy>Daniel Llamosa</cp:lastModifiedBy>
  <cp:revision>1</cp:revision>
  <dcterms:created xsi:type="dcterms:W3CDTF">2022-09-06T19:34:56Z</dcterms:created>
  <dcterms:modified xsi:type="dcterms:W3CDTF">2025-09-10T06:36:38Z</dcterms:modified>
</cp:coreProperties>
</file>