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Calibri (MS) Bold" charset="1" panose="020F0702030404030204"/>
      <p:regular r:id="rId27"/>
    </p:embeddedFont>
    <p:embeddedFont>
      <p:font typeface="Play" charset="1" panose="00000500000000000000"/>
      <p:regular r:id="rId29"/>
    </p:embeddedFont>
    <p:embeddedFont>
      <p:font typeface="Calibri (MS) Bold Italics" charset="1" panose="020F07020304040A0204"/>
      <p:regular r:id="rId30"/>
    </p:embeddedFont>
    <p:embeddedFont>
      <p:font typeface="Open Sans Bold" charset="1" panose="020B0806030504020204"/>
      <p:regular r:id="rId32"/>
    </p:embeddedFont>
    <p:embeddedFont>
      <p:font typeface="Open Sans" charset="1" panose="020B0606030504020204"/>
      <p:regular r:id="rId35"/>
    </p:embeddedFont>
    <p:embeddedFont>
      <p:font typeface="Arial" charset="1" panose="020B060402020202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notesMasters/notesMaster1.xml" Type="http://schemas.openxmlformats.org/officeDocument/2006/relationships/notesMaster"/><Relationship Id="rId24" Target="theme/theme2.xml" Type="http://schemas.openxmlformats.org/officeDocument/2006/relationships/theme"/><Relationship Id="rId25" Target="notesSlides/notesSlide1.xml" Type="http://schemas.openxmlformats.org/officeDocument/2006/relationships/notesSlide"/><Relationship Id="rId26" Target="notesSlides/notesSlide2.xml" Type="http://schemas.openxmlformats.org/officeDocument/2006/relationships/notesSlide"/><Relationship Id="rId27" Target="fonts/font27.fntdata" Type="http://schemas.openxmlformats.org/officeDocument/2006/relationships/font"/><Relationship Id="rId28" Target="notesSlides/notesSlide3.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notesSlides/notesSlide4.xml" Type="http://schemas.openxmlformats.org/officeDocument/2006/relationships/notesSlide"/><Relationship Id="rId32" Target="fonts/font32.fntdata" Type="http://schemas.openxmlformats.org/officeDocument/2006/relationships/font"/><Relationship Id="rId33" Target="notesSlides/notesSlide5.xml" Type="http://schemas.openxmlformats.org/officeDocument/2006/relationships/notesSlide"/><Relationship Id="rId34" Target="notesSlides/notesSlide6.xml" Type="http://schemas.openxmlformats.org/officeDocument/2006/relationships/notesSlide"/><Relationship Id="rId35" Target="fonts/font35.fntdata" Type="http://schemas.openxmlformats.org/officeDocument/2006/relationships/font"/><Relationship Id="rId36" Target="notesSlides/notesSlide7.xml" Type="http://schemas.openxmlformats.org/officeDocument/2006/relationships/notesSlide"/><Relationship Id="rId37" Target="notesSlides/notesSlide8.xml" Type="http://schemas.openxmlformats.org/officeDocument/2006/relationships/notesSlide"/><Relationship Id="rId38" Target="notesSlides/notesSlide9.xml" Type="http://schemas.openxmlformats.org/officeDocument/2006/relationships/notesSlide"/><Relationship Id="rId39" Target="notesSlides/notesSlide10.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notesSlides/notesSlide11.xml" Type="http://schemas.openxmlformats.org/officeDocument/2006/relationships/notesSlide"/><Relationship Id="rId42" Target="notesSlides/notesSlide12.xml" Type="http://schemas.openxmlformats.org/officeDocument/2006/relationships/notesSlide"/><Relationship Id="rId43" Target="notesSlides/notesSlide13.xml" Type="http://schemas.openxmlformats.org/officeDocument/2006/relationships/notesSlide"/><Relationship Id="rId44" Target="notesSlides/notesSlide14.xml" Type="http://schemas.openxmlformats.org/officeDocument/2006/relationships/notesSlide"/><Relationship Id="rId45" Target="notesSlides/notesSlide15.xml" Type="http://schemas.openxmlformats.org/officeDocument/2006/relationships/notesSlide"/><Relationship Id="rId46" Target="notesSlides/notesSlide16.xml" Type="http://schemas.openxmlformats.org/officeDocument/2006/relationships/notesSlide"/><Relationship Id="rId47" Target="notesSlides/notesSlide17.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6.png" Type="http://schemas.openxmlformats.org/officeDocument/2006/relationships/image"/><Relationship Id="rId7" Target="../media/image15.png" Type="http://schemas.openxmlformats.org/officeDocument/2006/relationships/image"/><Relationship Id="rId8"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0.png" Type="http://schemas.openxmlformats.org/officeDocument/2006/relationships/image"/><Relationship Id="rId7" Target="../media/image17.png" Type="http://schemas.openxmlformats.org/officeDocument/2006/relationships/image"/><Relationship Id="rId8"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8.png" Type="http://schemas.openxmlformats.org/officeDocument/2006/relationships/image"/><Relationship Id="rId12" Target="../media/image29.svg" Type="http://schemas.openxmlformats.org/officeDocument/2006/relationships/image"/><Relationship Id="rId13" Target="../media/image30.png" Type="http://schemas.openxmlformats.org/officeDocument/2006/relationships/image"/><Relationship Id="rId14" Target="../media/image31.svg" Type="http://schemas.openxmlformats.org/officeDocument/2006/relationships/image"/><Relationship Id="rId15" Target="../media/image32.png" Type="http://schemas.openxmlformats.org/officeDocument/2006/relationships/image"/><Relationship Id="rId16" Target="../media/image33.svg" Type="http://schemas.openxmlformats.org/officeDocument/2006/relationships/image"/><Relationship Id="rId17" Target="../media/image34.png" Type="http://schemas.openxmlformats.org/officeDocument/2006/relationships/image"/><Relationship Id="rId18" Target="../media/image35.svg" Type="http://schemas.openxmlformats.org/officeDocument/2006/relationships/image"/><Relationship Id="rId2" Target="../notesSlides/notesSlide15.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http://www.ncbi.nlm.nih.gov/pubmed/24204795" TargetMode="External" Type="http://schemas.openxmlformats.org/officeDocument/2006/relationships/hyperlink"/><Relationship Id="rId7" Target="http://dx.doi.org/10.1371/journal.pone.0077302" TargetMode="External" Type="http://schemas.openxmlformats.org/officeDocument/2006/relationships/hyperlink"/><Relationship Id="rId8" Target="https://academic.oup.com/nar/advance-article/doi/10.1093/nar/gkae410/7676834" TargetMode="External" Type="http://schemas.openxmlformats.org/officeDocument/2006/relationships/hyperlink"/><Relationship Id="rId9" Target="https://doi.org/10.1093/nar/gkae410"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9.png" Type="http://schemas.openxmlformats.org/officeDocument/2006/relationships/image"/><Relationship Id="rId7" Target="../embeddings/oleObject1.bin" Type="http://schemas.openxmlformats.org/officeDocument/2006/relationships/oleObject"/><Relationship Id="rId8"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47998" y="1319471"/>
            <a:ext cx="19035998" cy="7616226"/>
            <a:chOff x="0" y="0"/>
            <a:chExt cx="24384000" cy="9755940"/>
          </a:xfrm>
        </p:grpSpPr>
        <p:sp>
          <p:nvSpPr>
            <p:cNvPr name="Freeform 3" id="3"/>
            <p:cNvSpPr/>
            <p:nvPr/>
          </p:nvSpPr>
          <p:spPr>
            <a:xfrm flipH="false" flipV="false" rot="0">
              <a:off x="0" y="0"/>
              <a:ext cx="24384000" cy="9755886"/>
            </a:xfrm>
            <a:custGeom>
              <a:avLst/>
              <a:gdLst/>
              <a:ahLst/>
              <a:cxnLst/>
              <a:rect r="r" b="b" t="t" l="l"/>
              <a:pathLst>
                <a:path h="9755886" w="24384000">
                  <a:moveTo>
                    <a:pt x="0" y="0"/>
                  </a:moveTo>
                  <a:lnTo>
                    <a:pt x="24384000" y="0"/>
                  </a:lnTo>
                  <a:lnTo>
                    <a:pt x="24384000" y="9755886"/>
                  </a:lnTo>
                  <a:lnTo>
                    <a:pt x="0" y="9755886"/>
                  </a:lnTo>
                  <a:lnTo>
                    <a:pt x="0" y="0"/>
                  </a:lnTo>
                  <a:close/>
                </a:path>
              </a:pathLst>
            </a:custGeom>
            <a:blipFill>
              <a:blip r:embed="rId3"/>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51081" y="1035028"/>
            <a:ext cx="5613980" cy="8703083"/>
          </a:xfrm>
          <a:custGeom>
            <a:avLst/>
            <a:gdLst/>
            <a:ahLst/>
            <a:cxnLst/>
            <a:rect r="r" b="b" t="t" l="l"/>
            <a:pathLst>
              <a:path h="8703083" w="5613980">
                <a:moveTo>
                  <a:pt x="0" y="0"/>
                </a:moveTo>
                <a:lnTo>
                  <a:pt x="5613980" y="0"/>
                </a:lnTo>
                <a:lnTo>
                  <a:pt x="5613980" y="8703083"/>
                </a:lnTo>
                <a:lnTo>
                  <a:pt x="0" y="8703083"/>
                </a:lnTo>
                <a:lnTo>
                  <a:pt x="0" y="0"/>
                </a:lnTo>
                <a:close/>
              </a:path>
            </a:pathLst>
          </a:custGeom>
          <a:blipFill>
            <a:blip r:embed="rId6"/>
            <a:stretch>
              <a:fillRect l="0" t="-5954" r="-59637" b="0"/>
            </a:stretch>
          </a:blipFill>
        </p:spPr>
      </p:sp>
      <p:sp>
        <p:nvSpPr>
          <p:cNvPr name="TextBox 9" id="9"/>
          <p:cNvSpPr txBox="true"/>
          <p:nvPr/>
        </p:nvSpPr>
        <p:spPr>
          <a:xfrm rot="0">
            <a:off x="81900" y="-58247"/>
            <a:ext cx="17167875"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Resistencia a estrés abiótico: 106 genes</a:t>
            </a:r>
          </a:p>
        </p:txBody>
      </p:sp>
      <p:sp>
        <p:nvSpPr>
          <p:cNvPr name="TextBox 10" id="10"/>
          <p:cNvSpPr txBox="true"/>
          <p:nvPr/>
        </p:nvSpPr>
        <p:spPr>
          <a:xfrm rot="0">
            <a:off x="6800956" y="8260208"/>
            <a:ext cx="10780068" cy="838200"/>
          </a:xfrm>
          <a:prstGeom prst="rect">
            <a:avLst/>
          </a:prstGeom>
        </p:spPr>
        <p:txBody>
          <a:bodyPr anchor="t" rtlCol="false" tIns="0" lIns="0" bIns="0" rIns="0">
            <a:spAutoFit/>
          </a:bodyPr>
          <a:lstStyle/>
          <a:p>
            <a:pPr algn="just">
              <a:lnSpc>
                <a:spcPts val="2170"/>
              </a:lnSpc>
              <a:spcBef>
                <a:spcPct val="0"/>
              </a:spcBef>
            </a:pPr>
            <a:r>
              <a:rPr lang="en-US" b="true" sz="1808">
                <a:solidFill>
                  <a:srgbClr val="082836"/>
                </a:solidFill>
                <a:latin typeface="Calibri (MS) Bold"/>
                <a:ea typeface="Calibri (MS) Bold"/>
                <a:cs typeface="Calibri (MS) Bold"/>
                <a:sym typeface="Calibri (MS) Bold"/>
              </a:rPr>
              <a:t>Fig 4. Las filas corresponden a las categorías, y las columnas representan las cepas individuales. El dendrograma superior indica la similitud jerárquica de las cepas en función de su repertorio de resistencia. Abund</a:t>
            </a:r>
            <a:r>
              <a:rPr lang="en-US" b="true" sz="1808">
                <a:solidFill>
                  <a:srgbClr val="082836"/>
                </a:solidFill>
                <a:latin typeface="Calibri (MS) Bold"/>
                <a:ea typeface="Calibri (MS) Bold"/>
                <a:cs typeface="Calibri (MS) Bold"/>
                <a:sym typeface="Calibri (MS) Bold"/>
              </a:rPr>
              <a:t>ancia relativa de 12 categorías funcionales de resistencia a estrés en las seis cepas de</a:t>
            </a:r>
            <a:r>
              <a:rPr lang="en-US" b="true" sz="1808" i="true">
                <a:solidFill>
                  <a:srgbClr val="082836"/>
                </a:solidFill>
                <a:latin typeface="Calibri (MS) Bold Italics"/>
                <a:ea typeface="Calibri (MS) Bold Italics"/>
                <a:cs typeface="Calibri (MS) Bold Italics"/>
                <a:sym typeface="Calibri (MS) Bold Italics"/>
              </a:rPr>
              <a:t> E. lactis.</a:t>
            </a:r>
          </a:p>
        </p:txBody>
      </p:sp>
      <p:sp>
        <p:nvSpPr>
          <p:cNvPr name="Freeform 11" id="11"/>
          <p:cNvSpPr/>
          <p:nvPr/>
        </p:nvSpPr>
        <p:spPr>
          <a:xfrm flipH="false" flipV="false" rot="0">
            <a:off x="6165061" y="1035028"/>
            <a:ext cx="1271790" cy="2784351"/>
          </a:xfrm>
          <a:custGeom>
            <a:avLst/>
            <a:gdLst/>
            <a:ahLst/>
            <a:cxnLst/>
            <a:rect r="r" b="b" t="t" l="l"/>
            <a:pathLst>
              <a:path h="2784351" w="1271790">
                <a:moveTo>
                  <a:pt x="0" y="0"/>
                </a:moveTo>
                <a:lnTo>
                  <a:pt x="1271789" y="0"/>
                </a:lnTo>
                <a:lnTo>
                  <a:pt x="1271789" y="2784350"/>
                </a:lnTo>
                <a:lnTo>
                  <a:pt x="0" y="2784350"/>
                </a:lnTo>
                <a:lnTo>
                  <a:pt x="0" y="0"/>
                </a:lnTo>
                <a:close/>
              </a:path>
            </a:pathLst>
          </a:custGeom>
          <a:blipFill>
            <a:blip r:embed="rId7"/>
            <a:stretch>
              <a:fillRect l="-462213" t="-50267" r="-75887" b="-123288"/>
            </a:stretch>
          </a:blipFill>
        </p:spPr>
      </p:sp>
      <p:sp>
        <p:nvSpPr>
          <p:cNvPr name="Freeform 12" id="12"/>
          <p:cNvSpPr/>
          <p:nvPr/>
        </p:nvSpPr>
        <p:spPr>
          <a:xfrm flipH="false" flipV="false" rot="0">
            <a:off x="8859178" y="3034835"/>
            <a:ext cx="6663047" cy="895077"/>
          </a:xfrm>
          <a:custGeom>
            <a:avLst/>
            <a:gdLst/>
            <a:ahLst/>
            <a:cxnLst/>
            <a:rect r="r" b="b" t="t" l="l"/>
            <a:pathLst>
              <a:path h="895077" w="6663047">
                <a:moveTo>
                  <a:pt x="0" y="0"/>
                </a:moveTo>
                <a:lnTo>
                  <a:pt x="6663047" y="0"/>
                </a:lnTo>
                <a:lnTo>
                  <a:pt x="6663047" y="895077"/>
                </a:lnTo>
                <a:lnTo>
                  <a:pt x="0" y="895077"/>
                </a:lnTo>
                <a:lnTo>
                  <a:pt x="0" y="0"/>
                </a:lnTo>
                <a:close/>
              </a:path>
            </a:pathLst>
          </a:custGeom>
          <a:blipFill>
            <a:blip r:embed="rId8"/>
            <a:stretch>
              <a:fillRect l="-144270" t="-29365" r="-22265" b="-29365"/>
            </a:stretch>
          </a:blipFill>
        </p:spPr>
      </p:sp>
      <p:sp>
        <p:nvSpPr>
          <p:cNvPr name="Freeform 13" id="13"/>
          <p:cNvSpPr/>
          <p:nvPr/>
        </p:nvSpPr>
        <p:spPr>
          <a:xfrm flipH="false" flipV="false" rot="0">
            <a:off x="8119163" y="1664009"/>
            <a:ext cx="6788936" cy="904101"/>
          </a:xfrm>
          <a:custGeom>
            <a:avLst/>
            <a:gdLst/>
            <a:ahLst/>
            <a:cxnLst/>
            <a:rect r="r" b="b" t="t" l="l"/>
            <a:pathLst>
              <a:path h="904101" w="6788936">
                <a:moveTo>
                  <a:pt x="0" y="0"/>
                </a:moveTo>
                <a:lnTo>
                  <a:pt x="6788935" y="0"/>
                </a:lnTo>
                <a:lnTo>
                  <a:pt x="6788935" y="904101"/>
                </a:lnTo>
                <a:lnTo>
                  <a:pt x="0" y="904101"/>
                </a:lnTo>
                <a:lnTo>
                  <a:pt x="0" y="0"/>
                </a:lnTo>
                <a:close/>
              </a:path>
            </a:pathLst>
          </a:custGeom>
          <a:blipFill>
            <a:blip r:embed="rId8"/>
            <a:stretch>
              <a:fillRect l="-136474" t="-31983" r="-36474" b="-31983"/>
            </a:stretch>
          </a:blipFill>
        </p:spPr>
      </p:sp>
      <p:sp>
        <p:nvSpPr>
          <p:cNvPr name="Freeform 14" id="14"/>
          <p:cNvSpPr/>
          <p:nvPr/>
        </p:nvSpPr>
        <p:spPr>
          <a:xfrm flipH="false" flipV="false" rot="0">
            <a:off x="9525697" y="4313340"/>
            <a:ext cx="6608089" cy="904101"/>
          </a:xfrm>
          <a:custGeom>
            <a:avLst/>
            <a:gdLst/>
            <a:ahLst/>
            <a:cxnLst/>
            <a:rect r="r" b="b" t="t" l="l"/>
            <a:pathLst>
              <a:path h="904101" w="6608089">
                <a:moveTo>
                  <a:pt x="0" y="0"/>
                </a:moveTo>
                <a:lnTo>
                  <a:pt x="6608089" y="0"/>
                </a:lnTo>
                <a:lnTo>
                  <a:pt x="6608089" y="904101"/>
                </a:lnTo>
                <a:lnTo>
                  <a:pt x="0" y="904101"/>
                </a:lnTo>
                <a:lnTo>
                  <a:pt x="0" y="0"/>
                </a:lnTo>
                <a:close/>
              </a:path>
            </a:pathLst>
          </a:custGeom>
          <a:blipFill>
            <a:blip r:embed="rId8"/>
            <a:stretch>
              <a:fillRect l="-155009" t="-29453" r="-16755" b="-29453"/>
            </a:stretch>
          </a:blipFill>
        </p:spPr>
      </p:sp>
      <p:sp>
        <p:nvSpPr>
          <p:cNvPr name="Freeform 15" id="15"/>
          <p:cNvSpPr/>
          <p:nvPr/>
        </p:nvSpPr>
        <p:spPr>
          <a:xfrm flipH="false" flipV="false" rot="0">
            <a:off x="9992801" y="5684166"/>
            <a:ext cx="6637306" cy="970021"/>
          </a:xfrm>
          <a:custGeom>
            <a:avLst/>
            <a:gdLst/>
            <a:ahLst/>
            <a:cxnLst/>
            <a:rect r="r" b="b" t="t" l="l"/>
            <a:pathLst>
              <a:path h="970021" w="6637306">
                <a:moveTo>
                  <a:pt x="0" y="0"/>
                </a:moveTo>
                <a:lnTo>
                  <a:pt x="6637307" y="0"/>
                </a:lnTo>
                <a:lnTo>
                  <a:pt x="6637307" y="970021"/>
                </a:lnTo>
                <a:lnTo>
                  <a:pt x="0" y="970021"/>
                </a:lnTo>
                <a:lnTo>
                  <a:pt x="0" y="0"/>
                </a:lnTo>
                <a:close/>
              </a:path>
            </a:pathLst>
          </a:custGeom>
          <a:blipFill>
            <a:blip r:embed="rId8"/>
            <a:stretch>
              <a:fillRect l="-150405" t="-24188" r="-8013" b="-17268"/>
            </a:stretch>
          </a:blipFill>
        </p:spPr>
      </p:sp>
      <p:sp>
        <p:nvSpPr>
          <p:cNvPr name="Freeform 16" id="16"/>
          <p:cNvSpPr/>
          <p:nvPr/>
        </p:nvSpPr>
        <p:spPr>
          <a:xfrm flipH="false" flipV="false" rot="0">
            <a:off x="10387736" y="6946532"/>
            <a:ext cx="7059028" cy="904101"/>
          </a:xfrm>
          <a:custGeom>
            <a:avLst/>
            <a:gdLst/>
            <a:ahLst/>
            <a:cxnLst/>
            <a:rect r="r" b="b" t="t" l="l"/>
            <a:pathLst>
              <a:path h="904101" w="7059028">
                <a:moveTo>
                  <a:pt x="0" y="0"/>
                </a:moveTo>
                <a:lnTo>
                  <a:pt x="7059028" y="0"/>
                </a:lnTo>
                <a:lnTo>
                  <a:pt x="7059028" y="904101"/>
                </a:lnTo>
                <a:lnTo>
                  <a:pt x="0" y="904101"/>
                </a:lnTo>
                <a:lnTo>
                  <a:pt x="0" y="0"/>
                </a:lnTo>
                <a:close/>
              </a:path>
            </a:pathLst>
          </a:custGeom>
          <a:blipFill>
            <a:blip r:embed="rId8"/>
            <a:stretch>
              <a:fillRect l="-121019" t="-28572" r="-30565" b="-28572"/>
            </a:stretch>
          </a:blipFill>
        </p:spPr>
      </p:sp>
      <p:grpSp>
        <p:nvGrpSpPr>
          <p:cNvPr name="Group 17" id="17"/>
          <p:cNvGrpSpPr/>
          <p:nvPr/>
        </p:nvGrpSpPr>
        <p:grpSpPr>
          <a:xfrm rot="0">
            <a:off x="9672558" y="5398416"/>
            <a:ext cx="528558" cy="657396"/>
            <a:chOff x="0" y="0"/>
            <a:chExt cx="139209" cy="173141"/>
          </a:xfrm>
        </p:grpSpPr>
        <p:sp>
          <p:nvSpPr>
            <p:cNvPr name="Freeform 18" id="18"/>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19" id="19"/>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4</a:t>
              </a:r>
            </a:p>
          </p:txBody>
        </p:sp>
      </p:grpSp>
      <p:sp>
        <p:nvSpPr>
          <p:cNvPr name="TextBox 20" id="20"/>
          <p:cNvSpPr txBox="true"/>
          <p:nvPr/>
        </p:nvSpPr>
        <p:spPr>
          <a:xfrm rot="0">
            <a:off x="11486391" y="4539785"/>
            <a:ext cx="2371924"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ial"/>
                <a:ea typeface="Arial"/>
                <a:cs typeface="Arial"/>
                <a:sym typeface="Arial"/>
              </a:rPr>
              <a:t>Reparación de DNA</a:t>
            </a:r>
          </a:p>
        </p:txBody>
      </p:sp>
      <p:sp>
        <p:nvSpPr>
          <p:cNvPr name="TextBox 21" id="21"/>
          <p:cNvSpPr txBox="true"/>
          <p:nvPr/>
        </p:nvSpPr>
        <p:spPr>
          <a:xfrm rot="0">
            <a:off x="9130591" y="1939847"/>
            <a:ext cx="3928666"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ial"/>
                <a:ea typeface="Arial"/>
                <a:cs typeface="Arial"/>
                <a:sym typeface="Arial"/>
              </a:rPr>
              <a:t>Adaptación estrés hídrico / salino</a:t>
            </a:r>
          </a:p>
        </p:txBody>
      </p:sp>
      <p:sp>
        <p:nvSpPr>
          <p:cNvPr name="TextBox 22" id="22"/>
          <p:cNvSpPr txBox="true"/>
          <p:nvPr/>
        </p:nvSpPr>
        <p:spPr>
          <a:xfrm rot="0">
            <a:off x="10713759" y="5950866"/>
            <a:ext cx="5195392" cy="361950"/>
          </a:xfrm>
          <a:prstGeom prst="rect">
            <a:avLst/>
          </a:prstGeom>
        </p:spPr>
        <p:txBody>
          <a:bodyPr anchor="t" rtlCol="false" tIns="0" lIns="0" bIns="0" rIns="0">
            <a:spAutoFit/>
          </a:bodyPr>
          <a:lstStyle/>
          <a:p>
            <a:pPr algn="ctr">
              <a:lnSpc>
                <a:spcPts val="2760"/>
              </a:lnSpc>
              <a:spcBef>
                <a:spcPct val="0"/>
              </a:spcBef>
            </a:pPr>
            <a:r>
              <a:rPr lang="en-US" sz="2300">
                <a:solidFill>
                  <a:srgbClr val="000000"/>
                </a:solidFill>
                <a:latin typeface="Arial"/>
                <a:ea typeface="Arial"/>
                <a:cs typeface="Arial"/>
                <a:sym typeface="Arial"/>
              </a:rPr>
              <a:t>Regulación transcripcional y quimiotaxis</a:t>
            </a:r>
          </a:p>
        </p:txBody>
      </p:sp>
      <p:sp>
        <p:nvSpPr>
          <p:cNvPr name="TextBox 23" id="23"/>
          <p:cNvSpPr txBox="true"/>
          <p:nvPr/>
        </p:nvSpPr>
        <p:spPr>
          <a:xfrm rot="0">
            <a:off x="8829085" y="7212845"/>
            <a:ext cx="10327377" cy="352425"/>
          </a:xfrm>
          <a:prstGeom prst="rect">
            <a:avLst/>
          </a:prstGeom>
        </p:spPr>
        <p:txBody>
          <a:bodyPr anchor="t" rtlCol="false" tIns="0" lIns="0" bIns="0" rIns="0">
            <a:spAutoFit/>
          </a:bodyPr>
          <a:lstStyle/>
          <a:p>
            <a:pPr algn="ctr">
              <a:lnSpc>
                <a:spcPts val="2640"/>
              </a:lnSpc>
              <a:spcBef>
                <a:spcPct val="0"/>
              </a:spcBef>
            </a:pPr>
            <a:r>
              <a:rPr lang="en-US" sz="2200">
                <a:solidFill>
                  <a:srgbClr val="000000"/>
                </a:solidFill>
                <a:latin typeface="Arial"/>
                <a:ea typeface="Arial"/>
                <a:cs typeface="Arial"/>
                <a:sym typeface="Arial"/>
              </a:rPr>
              <a:t>Recombinación DNA</a:t>
            </a:r>
          </a:p>
        </p:txBody>
      </p:sp>
      <p:sp>
        <p:nvSpPr>
          <p:cNvPr name="TextBox 24" id="24"/>
          <p:cNvSpPr txBox="true"/>
          <p:nvPr/>
        </p:nvSpPr>
        <p:spPr>
          <a:xfrm rot="0">
            <a:off x="8300527" y="3243393"/>
            <a:ext cx="8046094"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ial"/>
                <a:ea typeface="Arial"/>
                <a:cs typeface="Arial"/>
                <a:sym typeface="Arial"/>
              </a:rPr>
              <a:t>Defensa estrés oxidativo</a:t>
            </a:r>
          </a:p>
        </p:txBody>
      </p:sp>
      <p:grpSp>
        <p:nvGrpSpPr>
          <p:cNvPr name="Group 25" id="25"/>
          <p:cNvGrpSpPr/>
          <p:nvPr/>
        </p:nvGrpSpPr>
        <p:grpSpPr>
          <a:xfrm rot="0">
            <a:off x="9144000" y="4107994"/>
            <a:ext cx="528558" cy="657396"/>
            <a:chOff x="0" y="0"/>
            <a:chExt cx="139209" cy="173141"/>
          </a:xfrm>
        </p:grpSpPr>
        <p:sp>
          <p:nvSpPr>
            <p:cNvPr name="Freeform 26" id="26"/>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27" id="27"/>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3</a:t>
              </a:r>
            </a:p>
          </p:txBody>
        </p:sp>
      </p:grpSp>
      <p:grpSp>
        <p:nvGrpSpPr>
          <p:cNvPr name="Group 28" id="28"/>
          <p:cNvGrpSpPr/>
          <p:nvPr/>
        </p:nvGrpSpPr>
        <p:grpSpPr>
          <a:xfrm rot="0">
            <a:off x="8564806" y="2703444"/>
            <a:ext cx="528558" cy="657396"/>
            <a:chOff x="0" y="0"/>
            <a:chExt cx="139209" cy="173141"/>
          </a:xfrm>
        </p:grpSpPr>
        <p:sp>
          <p:nvSpPr>
            <p:cNvPr name="Freeform 29" id="29"/>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30" id="30"/>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2</a:t>
              </a:r>
            </a:p>
          </p:txBody>
        </p:sp>
      </p:grpSp>
      <p:grpSp>
        <p:nvGrpSpPr>
          <p:cNvPr name="Group 31" id="31"/>
          <p:cNvGrpSpPr/>
          <p:nvPr/>
        </p:nvGrpSpPr>
        <p:grpSpPr>
          <a:xfrm rot="0">
            <a:off x="10201117" y="6741187"/>
            <a:ext cx="528558" cy="657396"/>
            <a:chOff x="0" y="0"/>
            <a:chExt cx="139209" cy="173141"/>
          </a:xfrm>
        </p:grpSpPr>
        <p:sp>
          <p:nvSpPr>
            <p:cNvPr name="Freeform 32" id="32"/>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33" id="33"/>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5</a:t>
              </a:r>
            </a:p>
          </p:txBody>
        </p:sp>
      </p:grpSp>
      <p:grpSp>
        <p:nvGrpSpPr>
          <p:cNvPr name="Group 34" id="34"/>
          <p:cNvGrpSpPr/>
          <p:nvPr/>
        </p:nvGrpSpPr>
        <p:grpSpPr>
          <a:xfrm rot="0">
            <a:off x="7882945" y="1335311"/>
            <a:ext cx="528558" cy="657396"/>
            <a:chOff x="0" y="0"/>
            <a:chExt cx="139209" cy="173141"/>
          </a:xfrm>
        </p:grpSpPr>
        <p:sp>
          <p:nvSpPr>
            <p:cNvPr name="Freeform 35" id="35"/>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36" id="36"/>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1</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189915" y="1186945"/>
            <a:ext cx="9865278" cy="8061269"/>
          </a:xfrm>
          <a:custGeom>
            <a:avLst/>
            <a:gdLst/>
            <a:ahLst/>
            <a:cxnLst/>
            <a:rect r="r" b="b" t="t" l="l"/>
            <a:pathLst>
              <a:path h="8061269" w="9865278">
                <a:moveTo>
                  <a:pt x="0" y="0"/>
                </a:moveTo>
                <a:lnTo>
                  <a:pt x="9865277" y="0"/>
                </a:lnTo>
                <a:lnTo>
                  <a:pt x="9865277" y="8061269"/>
                </a:lnTo>
                <a:lnTo>
                  <a:pt x="0" y="8061269"/>
                </a:lnTo>
                <a:lnTo>
                  <a:pt x="0" y="0"/>
                </a:lnTo>
                <a:close/>
              </a:path>
            </a:pathLst>
          </a:custGeom>
          <a:blipFill>
            <a:blip r:embed="rId6"/>
            <a:stretch>
              <a:fillRect l="-2988" t="0" r="-39613" b="0"/>
            </a:stretch>
          </a:blipFill>
        </p:spPr>
      </p:sp>
      <p:sp>
        <p:nvSpPr>
          <p:cNvPr name="Freeform 9" id="9"/>
          <p:cNvSpPr/>
          <p:nvPr/>
        </p:nvSpPr>
        <p:spPr>
          <a:xfrm flipH="false" flipV="false" rot="0">
            <a:off x="7872210" y="1182548"/>
            <a:ext cx="1271790" cy="2784351"/>
          </a:xfrm>
          <a:custGeom>
            <a:avLst/>
            <a:gdLst/>
            <a:ahLst/>
            <a:cxnLst/>
            <a:rect r="r" b="b" t="t" l="l"/>
            <a:pathLst>
              <a:path h="2784351" w="1271790">
                <a:moveTo>
                  <a:pt x="0" y="0"/>
                </a:moveTo>
                <a:lnTo>
                  <a:pt x="1271790" y="0"/>
                </a:lnTo>
                <a:lnTo>
                  <a:pt x="1271790" y="2784350"/>
                </a:lnTo>
                <a:lnTo>
                  <a:pt x="0" y="2784350"/>
                </a:lnTo>
                <a:lnTo>
                  <a:pt x="0" y="0"/>
                </a:lnTo>
                <a:close/>
              </a:path>
            </a:pathLst>
          </a:custGeom>
          <a:blipFill>
            <a:blip r:embed="rId7"/>
            <a:stretch>
              <a:fillRect l="-462213" t="-50267" r="-75887" b="-123288"/>
            </a:stretch>
          </a:blipFill>
        </p:spPr>
      </p:sp>
      <p:sp>
        <p:nvSpPr>
          <p:cNvPr name="TextBox 10" id="10"/>
          <p:cNvSpPr txBox="true"/>
          <p:nvPr/>
        </p:nvSpPr>
        <p:spPr>
          <a:xfrm rot="0">
            <a:off x="-14288" y="45322"/>
            <a:ext cx="17167875"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Interacción planta - bacteria: 39 genes  </a:t>
            </a:r>
          </a:p>
        </p:txBody>
      </p:sp>
      <p:sp>
        <p:nvSpPr>
          <p:cNvPr name="TextBox 11" id="11"/>
          <p:cNvSpPr txBox="true"/>
          <p:nvPr/>
        </p:nvSpPr>
        <p:spPr>
          <a:xfrm rot="0">
            <a:off x="8675362" y="8774558"/>
            <a:ext cx="9315711" cy="838200"/>
          </a:xfrm>
          <a:prstGeom prst="rect">
            <a:avLst/>
          </a:prstGeom>
        </p:spPr>
        <p:txBody>
          <a:bodyPr anchor="t" rtlCol="false" tIns="0" lIns="0" bIns="0" rIns="0">
            <a:spAutoFit/>
          </a:bodyPr>
          <a:lstStyle/>
          <a:p>
            <a:pPr algn="just">
              <a:lnSpc>
                <a:spcPts val="2170"/>
              </a:lnSpc>
              <a:spcBef>
                <a:spcPct val="0"/>
              </a:spcBef>
            </a:pPr>
            <a:r>
              <a:rPr lang="en-US" b="true" sz="1808">
                <a:solidFill>
                  <a:srgbClr val="082836"/>
                </a:solidFill>
                <a:latin typeface="Calibri (MS) Bold"/>
                <a:ea typeface="Calibri (MS) Bold"/>
                <a:cs typeface="Calibri (MS) Bold"/>
                <a:sym typeface="Calibri (MS) Bold"/>
              </a:rPr>
              <a:t>Fig 5. Mapa</a:t>
            </a:r>
            <a:r>
              <a:rPr lang="en-US" b="true" sz="1808">
                <a:solidFill>
                  <a:srgbClr val="082836"/>
                </a:solidFill>
                <a:latin typeface="Calibri (MS) Bold"/>
                <a:ea typeface="Calibri (MS) Bold"/>
                <a:cs typeface="Calibri (MS) Bold"/>
                <a:sym typeface="Calibri (MS) Bold"/>
              </a:rPr>
              <a:t> de calor escala log₂ que muestra la distribución funcional de genes. promoción del crecimiento vegetal (PGP).  Los valores entre paréntesis indican la puntuación base asignada a cada categoría funcional. </a:t>
            </a:r>
          </a:p>
        </p:txBody>
      </p:sp>
      <p:sp>
        <p:nvSpPr>
          <p:cNvPr name="TextBox 12" id="12"/>
          <p:cNvSpPr txBox="true"/>
          <p:nvPr/>
        </p:nvSpPr>
        <p:spPr>
          <a:xfrm rot="-5400000">
            <a:off x="200648" y="3891274"/>
            <a:ext cx="2303363" cy="349249"/>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Assimilation</a:t>
            </a:r>
          </a:p>
        </p:txBody>
      </p:sp>
      <p:sp>
        <p:nvSpPr>
          <p:cNvPr name="TextBox 13" id="13"/>
          <p:cNvSpPr txBox="true"/>
          <p:nvPr/>
        </p:nvSpPr>
        <p:spPr>
          <a:xfrm rot="-5400000">
            <a:off x="200648" y="5771388"/>
            <a:ext cx="2303363" cy="349249"/>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Biosynthesis</a:t>
            </a:r>
          </a:p>
        </p:txBody>
      </p:sp>
      <p:sp>
        <p:nvSpPr>
          <p:cNvPr name="TextBox 14" id="14"/>
          <p:cNvSpPr txBox="true"/>
          <p:nvPr/>
        </p:nvSpPr>
        <p:spPr>
          <a:xfrm rot="-5400000">
            <a:off x="200648" y="7421524"/>
            <a:ext cx="2303363" cy="349249"/>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PGP</a:t>
            </a:r>
          </a:p>
        </p:txBody>
      </p:sp>
      <p:sp>
        <p:nvSpPr>
          <p:cNvPr name="Freeform 15" id="15"/>
          <p:cNvSpPr/>
          <p:nvPr/>
        </p:nvSpPr>
        <p:spPr>
          <a:xfrm flipH="false" flipV="false" rot="0">
            <a:off x="9560679" y="4473281"/>
            <a:ext cx="7076583" cy="1472731"/>
          </a:xfrm>
          <a:custGeom>
            <a:avLst/>
            <a:gdLst/>
            <a:ahLst/>
            <a:cxnLst/>
            <a:rect r="r" b="b" t="t" l="l"/>
            <a:pathLst>
              <a:path h="1472731" w="7076583">
                <a:moveTo>
                  <a:pt x="0" y="0"/>
                </a:moveTo>
                <a:lnTo>
                  <a:pt x="7076583" y="0"/>
                </a:lnTo>
                <a:lnTo>
                  <a:pt x="7076583" y="1472731"/>
                </a:lnTo>
                <a:lnTo>
                  <a:pt x="0" y="1472731"/>
                </a:lnTo>
                <a:lnTo>
                  <a:pt x="0" y="0"/>
                </a:lnTo>
                <a:close/>
              </a:path>
            </a:pathLst>
          </a:custGeom>
          <a:blipFill>
            <a:blip r:embed="rId8"/>
            <a:stretch>
              <a:fillRect l="-249926" t="-56640" r="-57559" b="0"/>
            </a:stretch>
          </a:blipFill>
        </p:spPr>
      </p:sp>
      <p:sp>
        <p:nvSpPr>
          <p:cNvPr name="Freeform 16" id="16"/>
          <p:cNvSpPr/>
          <p:nvPr/>
        </p:nvSpPr>
        <p:spPr>
          <a:xfrm flipH="false" flipV="false" rot="0">
            <a:off x="9345785" y="1964047"/>
            <a:ext cx="7291477" cy="1418536"/>
          </a:xfrm>
          <a:custGeom>
            <a:avLst/>
            <a:gdLst/>
            <a:ahLst/>
            <a:cxnLst/>
            <a:rect r="r" b="b" t="t" l="l"/>
            <a:pathLst>
              <a:path h="1418536" w="7291477">
                <a:moveTo>
                  <a:pt x="0" y="0"/>
                </a:moveTo>
                <a:lnTo>
                  <a:pt x="7291477" y="0"/>
                </a:lnTo>
                <a:lnTo>
                  <a:pt x="7291477" y="1418536"/>
                </a:lnTo>
                <a:lnTo>
                  <a:pt x="0" y="1418536"/>
                </a:lnTo>
                <a:lnTo>
                  <a:pt x="0" y="0"/>
                </a:lnTo>
                <a:close/>
              </a:path>
            </a:pathLst>
          </a:custGeom>
          <a:blipFill>
            <a:blip r:embed="rId8"/>
            <a:stretch>
              <a:fillRect l="-160496" t="-24232" r="-41617" b="0"/>
            </a:stretch>
          </a:blipFill>
        </p:spPr>
      </p:sp>
      <p:sp>
        <p:nvSpPr>
          <p:cNvPr name="Freeform 17" id="17"/>
          <p:cNvSpPr/>
          <p:nvPr/>
        </p:nvSpPr>
        <p:spPr>
          <a:xfrm flipH="false" flipV="false" rot="0">
            <a:off x="9821477" y="6711485"/>
            <a:ext cx="6608089" cy="1481440"/>
          </a:xfrm>
          <a:custGeom>
            <a:avLst/>
            <a:gdLst/>
            <a:ahLst/>
            <a:cxnLst/>
            <a:rect r="r" b="b" t="t" l="l"/>
            <a:pathLst>
              <a:path h="1481440" w="6608089">
                <a:moveTo>
                  <a:pt x="0" y="0"/>
                </a:moveTo>
                <a:lnTo>
                  <a:pt x="6608089" y="0"/>
                </a:lnTo>
                <a:lnTo>
                  <a:pt x="6608089" y="1481440"/>
                </a:lnTo>
                <a:lnTo>
                  <a:pt x="0" y="1481440"/>
                </a:lnTo>
                <a:lnTo>
                  <a:pt x="0" y="0"/>
                </a:lnTo>
                <a:close/>
              </a:path>
            </a:pathLst>
          </a:custGeom>
          <a:blipFill>
            <a:blip r:embed="rId8"/>
            <a:stretch>
              <a:fillRect l="-209494" t="-22752" r="-34496" b="0"/>
            </a:stretch>
          </a:blipFill>
        </p:spPr>
      </p:sp>
      <p:sp>
        <p:nvSpPr>
          <p:cNvPr name="TextBox 18" id="18"/>
          <p:cNvSpPr txBox="true"/>
          <p:nvPr/>
        </p:nvSpPr>
        <p:spPr>
          <a:xfrm rot="0">
            <a:off x="10155211" y="6800811"/>
            <a:ext cx="6608089" cy="1581150"/>
          </a:xfrm>
          <a:prstGeom prst="rect">
            <a:avLst/>
          </a:prstGeom>
        </p:spPr>
        <p:txBody>
          <a:bodyPr anchor="t" rtlCol="false" tIns="0" lIns="0" bIns="0" rIns="0">
            <a:spAutoFit/>
          </a:bodyPr>
          <a:lstStyle/>
          <a:p>
            <a:pPr algn="l">
              <a:lnSpc>
                <a:spcPts val="2520"/>
              </a:lnSpc>
            </a:pPr>
            <a:r>
              <a:rPr lang="en-US" sz="2100">
                <a:solidFill>
                  <a:srgbClr val="000000"/>
                </a:solidFill>
                <a:latin typeface="Arial"/>
                <a:ea typeface="Arial"/>
                <a:cs typeface="Arial"/>
                <a:sym typeface="Arial"/>
              </a:rPr>
              <a:t>Ventaja Agrícola:</a:t>
            </a:r>
          </a:p>
          <a:p>
            <a:pPr algn="l">
              <a:lnSpc>
                <a:spcPts val="2520"/>
              </a:lnSpc>
            </a:pPr>
          </a:p>
          <a:p>
            <a:pPr algn="l">
              <a:lnSpc>
                <a:spcPts val="2520"/>
              </a:lnSpc>
            </a:pPr>
            <a:r>
              <a:rPr lang="en-US" sz="2100">
                <a:solidFill>
                  <a:srgbClr val="000000"/>
                </a:solidFill>
                <a:latin typeface="Arial"/>
                <a:ea typeface="Arial"/>
                <a:cs typeface="Arial"/>
                <a:sym typeface="Arial"/>
              </a:rPr>
              <a:t>Disposición de aminoacidos y compuestos, dando estabilidad bajo estrés desértico.</a:t>
            </a:r>
          </a:p>
          <a:p>
            <a:pPr algn="l">
              <a:lnSpc>
                <a:spcPts val="2520"/>
              </a:lnSpc>
              <a:spcBef>
                <a:spcPct val="0"/>
              </a:spcBef>
            </a:pPr>
          </a:p>
        </p:txBody>
      </p:sp>
      <p:sp>
        <p:nvSpPr>
          <p:cNvPr name="TextBox 19" id="19"/>
          <p:cNvSpPr txBox="true"/>
          <p:nvPr/>
        </p:nvSpPr>
        <p:spPr>
          <a:xfrm rot="0">
            <a:off x="9764894" y="1954522"/>
            <a:ext cx="6998407" cy="1581150"/>
          </a:xfrm>
          <a:prstGeom prst="rect">
            <a:avLst/>
          </a:prstGeom>
        </p:spPr>
        <p:txBody>
          <a:bodyPr anchor="t" rtlCol="false" tIns="0" lIns="0" bIns="0" rIns="0">
            <a:spAutoFit/>
          </a:bodyPr>
          <a:lstStyle/>
          <a:p>
            <a:pPr algn="l">
              <a:lnSpc>
                <a:spcPts val="2520"/>
              </a:lnSpc>
              <a:spcBef>
                <a:spcPct val="0"/>
              </a:spcBef>
            </a:pPr>
            <a:r>
              <a:rPr lang="en-US" sz="2100">
                <a:solidFill>
                  <a:srgbClr val="000000"/>
                </a:solidFill>
                <a:latin typeface="Arial"/>
                <a:ea typeface="Arial"/>
                <a:cs typeface="Arial"/>
                <a:sym typeface="Arial"/>
              </a:rPr>
              <a:t>Solubilización de fosfato</a:t>
            </a:r>
          </a:p>
          <a:p>
            <a:pPr algn="l">
              <a:lnSpc>
                <a:spcPts val="2520"/>
              </a:lnSpc>
              <a:spcBef>
                <a:spcPct val="0"/>
              </a:spcBef>
            </a:pPr>
          </a:p>
          <a:p>
            <a:pPr algn="l">
              <a:lnSpc>
                <a:spcPts val="2520"/>
              </a:lnSpc>
              <a:spcBef>
                <a:spcPct val="0"/>
              </a:spcBef>
            </a:pPr>
            <a:r>
              <a:rPr lang="en-US" sz="2100">
                <a:solidFill>
                  <a:srgbClr val="000000"/>
                </a:solidFill>
                <a:latin typeface="Arial"/>
                <a:ea typeface="Arial"/>
                <a:cs typeface="Arial"/>
                <a:sym typeface="Arial"/>
              </a:rPr>
              <a:t>(18.6% de genes PGP). Libera fósforo insoluble del suelo para disponibilidad vegetal.</a:t>
            </a:r>
          </a:p>
          <a:p>
            <a:pPr algn="l">
              <a:lnSpc>
                <a:spcPts val="2520"/>
              </a:lnSpc>
              <a:spcBef>
                <a:spcPct val="0"/>
              </a:spcBef>
            </a:pPr>
          </a:p>
        </p:txBody>
      </p:sp>
      <p:sp>
        <p:nvSpPr>
          <p:cNvPr name="TextBox 20" id="20"/>
          <p:cNvSpPr txBox="true"/>
          <p:nvPr/>
        </p:nvSpPr>
        <p:spPr>
          <a:xfrm rot="0">
            <a:off x="10000882" y="4566574"/>
            <a:ext cx="6664672" cy="1266825"/>
          </a:xfrm>
          <a:prstGeom prst="rect">
            <a:avLst/>
          </a:prstGeom>
        </p:spPr>
        <p:txBody>
          <a:bodyPr anchor="t" rtlCol="false" tIns="0" lIns="0" bIns="0" rIns="0">
            <a:spAutoFit/>
          </a:bodyPr>
          <a:lstStyle/>
          <a:p>
            <a:pPr algn="l">
              <a:lnSpc>
                <a:spcPts val="2520"/>
              </a:lnSpc>
            </a:pPr>
            <a:r>
              <a:rPr lang="en-US" sz="2100">
                <a:solidFill>
                  <a:srgbClr val="000000"/>
                </a:solidFill>
                <a:latin typeface="Arial"/>
                <a:ea typeface="Arial"/>
                <a:cs typeface="Arial"/>
                <a:sym typeface="Arial"/>
              </a:rPr>
              <a:t>2,3-Butanodiol</a:t>
            </a:r>
          </a:p>
          <a:p>
            <a:pPr algn="l">
              <a:lnSpc>
                <a:spcPts val="2520"/>
              </a:lnSpc>
            </a:pPr>
          </a:p>
          <a:p>
            <a:pPr algn="l">
              <a:lnSpc>
                <a:spcPts val="2520"/>
              </a:lnSpc>
              <a:spcBef>
                <a:spcPct val="0"/>
              </a:spcBef>
            </a:pPr>
            <a:r>
              <a:rPr lang="en-US" sz="2100">
                <a:solidFill>
                  <a:srgbClr val="000000"/>
                </a:solidFill>
                <a:latin typeface="Arial"/>
                <a:ea typeface="Arial"/>
                <a:cs typeface="Arial"/>
                <a:sym typeface="Arial"/>
              </a:rPr>
              <a:t>Señalización (11.1%). Facilita reconocimiento y colonización radicular sin auxinas.</a:t>
            </a:r>
          </a:p>
        </p:txBody>
      </p:sp>
      <p:grpSp>
        <p:nvGrpSpPr>
          <p:cNvPr name="Group 21" id="21"/>
          <p:cNvGrpSpPr/>
          <p:nvPr/>
        </p:nvGrpSpPr>
        <p:grpSpPr>
          <a:xfrm rot="0">
            <a:off x="9500615" y="6382787"/>
            <a:ext cx="528558" cy="657396"/>
            <a:chOff x="0" y="0"/>
            <a:chExt cx="139209" cy="173141"/>
          </a:xfrm>
        </p:grpSpPr>
        <p:sp>
          <p:nvSpPr>
            <p:cNvPr name="Freeform 22" id="22"/>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23" id="23"/>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3</a:t>
              </a:r>
            </a:p>
          </p:txBody>
        </p:sp>
      </p:grpSp>
      <p:grpSp>
        <p:nvGrpSpPr>
          <p:cNvPr name="Group 24" id="24"/>
          <p:cNvGrpSpPr/>
          <p:nvPr/>
        </p:nvGrpSpPr>
        <p:grpSpPr>
          <a:xfrm rot="0">
            <a:off x="9296400" y="4065898"/>
            <a:ext cx="528558" cy="657396"/>
            <a:chOff x="0" y="0"/>
            <a:chExt cx="139209" cy="173141"/>
          </a:xfrm>
        </p:grpSpPr>
        <p:sp>
          <p:nvSpPr>
            <p:cNvPr name="Freeform 25" id="25"/>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26" id="26"/>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2</a:t>
              </a:r>
            </a:p>
          </p:txBody>
        </p:sp>
      </p:grpSp>
      <p:grpSp>
        <p:nvGrpSpPr>
          <p:cNvPr name="Group 27" id="27"/>
          <p:cNvGrpSpPr/>
          <p:nvPr/>
        </p:nvGrpSpPr>
        <p:grpSpPr>
          <a:xfrm rot="0">
            <a:off x="9032121" y="1458663"/>
            <a:ext cx="528558" cy="657396"/>
            <a:chOff x="0" y="0"/>
            <a:chExt cx="139209" cy="173141"/>
          </a:xfrm>
        </p:grpSpPr>
        <p:sp>
          <p:nvSpPr>
            <p:cNvPr name="Freeform 28" id="28"/>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29" id="29"/>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1</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372646" y="3362769"/>
            <a:ext cx="8879734" cy="895077"/>
          </a:xfrm>
          <a:custGeom>
            <a:avLst/>
            <a:gdLst/>
            <a:ahLst/>
            <a:cxnLst/>
            <a:rect r="r" b="b" t="t" l="l"/>
            <a:pathLst>
              <a:path h="895077" w="8879734">
                <a:moveTo>
                  <a:pt x="0" y="0"/>
                </a:moveTo>
                <a:lnTo>
                  <a:pt x="8879734" y="0"/>
                </a:lnTo>
                <a:lnTo>
                  <a:pt x="8879734" y="895077"/>
                </a:lnTo>
                <a:lnTo>
                  <a:pt x="0" y="895077"/>
                </a:lnTo>
                <a:lnTo>
                  <a:pt x="0" y="0"/>
                </a:lnTo>
                <a:close/>
              </a:path>
            </a:pathLst>
          </a:custGeom>
          <a:blipFill>
            <a:blip r:embed="rId6"/>
            <a:stretch>
              <a:fillRect l="-100000" t="-29365" r="0" b="-29365"/>
            </a:stretch>
          </a:blipFill>
        </p:spPr>
      </p:sp>
      <p:sp>
        <p:nvSpPr>
          <p:cNvPr name="Freeform 9" id="9"/>
          <p:cNvSpPr/>
          <p:nvPr/>
        </p:nvSpPr>
        <p:spPr>
          <a:xfrm flipH="false" flipV="false" rot="0">
            <a:off x="8365726" y="1991944"/>
            <a:ext cx="8886654" cy="904101"/>
          </a:xfrm>
          <a:custGeom>
            <a:avLst/>
            <a:gdLst/>
            <a:ahLst/>
            <a:cxnLst/>
            <a:rect r="r" b="b" t="t" l="l"/>
            <a:pathLst>
              <a:path h="904101" w="8886654">
                <a:moveTo>
                  <a:pt x="0" y="0"/>
                </a:moveTo>
                <a:lnTo>
                  <a:pt x="8886654" y="0"/>
                </a:lnTo>
                <a:lnTo>
                  <a:pt x="8886654" y="904100"/>
                </a:lnTo>
                <a:lnTo>
                  <a:pt x="0" y="904100"/>
                </a:lnTo>
                <a:lnTo>
                  <a:pt x="0" y="0"/>
                </a:lnTo>
                <a:close/>
              </a:path>
            </a:pathLst>
          </a:custGeom>
          <a:blipFill>
            <a:blip r:embed="rId6"/>
            <a:stretch>
              <a:fillRect l="-104259" t="-31983" r="-4259" b="-31983"/>
            </a:stretch>
          </a:blipFill>
        </p:spPr>
      </p:sp>
      <p:sp>
        <p:nvSpPr>
          <p:cNvPr name="Freeform 10" id="10"/>
          <p:cNvSpPr/>
          <p:nvPr/>
        </p:nvSpPr>
        <p:spPr>
          <a:xfrm flipH="false" flipV="false" rot="0">
            <a:off x="8372646" y="4641275"/>
            <a:ext cx="9015426" cy="904101"/>
          </a:xfrm>
          <a:custGeom>
            <a:avLst/>
            <a:gdLst/>
            <a:ahLst/>
            <a:cxnLst/>
            <a:rect r="r" b="b" t="t" l="l"/>
            <a:pathLst>
              <a:path h="904101" w="9015426">
                <a:moveTo>
                  <a:pt x="0" y="0"/>
                </a:moveTo>
                <a:lnTo>
                  <a:pt x="9015426" y="0"/>
                </a:lnTo>
                <a:lnTo>
                  <a:pt x="9015426" y="904100"/>
                </a:lnTo>
                <a:lnTo>
                  <a:pt x="0" y="904100"/>
                </a:lnTo>
                <a:lnTo>
                  <a:pt x="0" y="0"/>
                </a:lnTo>
                <a:close/>
              </a:path>
            </a:pathLst>
          </a:custGeom>
          <a:blipFill>
            <a:blip r:embed="rId6"/>
            <a:stretch>
              <a:fillRect l="-98093" t="-29453" r="-1103" b="-29453"/>
            </a:stretch>
          </a:blipFill>
        </p:spPr>
      </p:sp>
      <p:sp>
        <p:nvSpPr>
          <p:cNvPr name="Freeform 11" id="11"/>
          <p:cNvSpPr/>
          <p:nvPr/>
        </p:nvSpPr>
        <p:spPr>
          <a:xfrm flipH="false" flipV="false" rot="0">
            <a:off x="8429308" y="6012100"/>
            <a:ext cx="8979217" cy="970021"/>
          </a:xfrm>
          <a:custGeom>
            <a:avLst/>
            <a:gdLst/>
            <a:ahLst/>
            <a:cxnLst/>
            <a:rect r="r" b="b" t="t" l="l"/>
            <a:pathLst>
              <a:path h="970021" w="8979217">
                <a:moveTo>
                  <a:pt x="0" y="0"/>
                </a:moveTo>
                <a:lnTo>
                  <a:pt x="8979217" y="0"/>
                </a:lnTo>
                <a:lnTo>
                  <a:pt x="8979217" y="970021"/>
                </a:lnTo>
                <a:lnTo>
                  <a:pt x="0" y="970021"/>
                </a:lnTo>
                <a:lnTo>
                  <a:pt x="0" y="0"/>
                </a:lnTo>
                <a:close/>
              </a:path>
            </a:pathLst>
          </a:custGeom>
          <a:blipFill>
            <a:blip r:embed="rId6"/>
            <a:stretch>
              <a:fillRect l="-91019" t="-24188" r="0" b="-17268"/>
            </a:stretch>
          </a:blipFill>
        </p:spPr>
      </p:sp>
      <p:sp>
        <p:nvSpPr>
          <p:cNvPr name="Freeform 12" id="12"/>
          <p:cNvSpPr/>
          <p:nvPr/>
        </p:nvSpPr>
        <p:spPr>
          <a:xfrm flipH="false" flipV="false" rot="0">
            <a:off x="6862483" y="7274467"/>
            <a:ext cx="10719930" cy="904101"/>
          </a:xfrm>
          <a:custGeom>
            <a:avLst/>
            <a:gdLst/>
            <a:ahLst/>
            <a:cxnLst/>
            <a:rect r="r" b="b" t="t" l="l"/>
            <a:pathLst>
              <a:path h="904101" w="10719930">
                <a:moveTo>
                  <a:pt x="0" y="0"/>
                </a:moveTo>
                <a:lnTo>
                  <a:pt x="10719930" y="0"/>
                </a:lnTo>
                <a:lnTo>
                  <a:pt x="10719930" y="904101"/>
                </a:lnTo>
                <a:lnTo>
                  <a:pt x="0" y="904101"/>
                </a:lnTo>
                <a:lnTo>
                  <a:pt x="0" y="0"/>
                </a:lnTo>
                <a:close/>
              </a:path>
            </a:pathLst>
          </a:custGeom>
          <a:blipFill>
            <a:blip r:embed="rId6"/>
            <a:stretch>
              <a:fillRect l="-65667" t="-28572" r="0" b="-28572"/>
            </a:stretch>
          </a:blipFill>
        </p:spPr>
      </p:sp>
      <p:sp>
        <p:nvSpPr>
          <p:cNvPr name="Freeform 13" id="13"/>
          <p:cNvSpPr/>
          <p:nvPr/>
        </p:nvSpPr>
        <p:spPr>
          <a:xfrm flipH="false" flipV="false" rot="0">
            <a:off x="91425" y="1028700"/>
            <a:ext cx="7313536" cy="7653241"/>
          </a:xfrm>
          <a:custGeom>
            <a:avLst/>
            <a:gdLst/>
            <a:ahLst/>
            <a:cxnLst/>
            <a:rect r="r" b="b" t="t" l="l"/>
            <a:pathLst>
              <a:path h="7653241" w="7313536">
                <a:moveTo>
                  <a:pt x="0" y="0"/>
                </a:moveTo>
                <a:lnTo>
                  <a:pt x="7313536" y="0"/>
                </a:lnTo>
                <a:lnTo>
                  <a:pt x="7313536" y="7653241"/>
                </a:lnTo>
                <a:lnTo>
                  <a:pt x="0" y="7653241"/>
                </a:lnTo>
                <a:lnTo>
                  <a:pt x="0" y="0"/>
                </a:lnTo>
                <a:close/>
              </a:path>
            </a:pathLst>
          </a:custGeom>
          <a:blipFill>
            <a:blip r:embed="rId7"/>
            <a:stretch>
              <a:fillRect l="-45667" t="-7388" r="-38841" b="0"/>
            </a:stretch>
          </a:blipFill>
        </p:spPr>
      </p:sp>
      <p:grpSp>
        <p:nvGrpSpPr>
          <p:cNvPr name="Group 14" id="14"/>
          <p:cNvGrpSpPr/>
          <p:nvPr/>
        </p:nvGrpSpPr>
        <p:grpSpPr>
          <a:xfrm rot="0">
            <a:off x="8282811" y="5669200"/>
            <a:ext cx="528558" cy="657396"/>
            <a:chOff x="0" y="0"/>
            <a:chExt cx="139209" cy="173141"/>
          </a:xfrm>
        </p:grpSpPr>
        <p:sp>
          <p:nvSpPr>
            <p:cNvPr name="Freeform 15" id="15"/>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16" id="16"/>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4</a:t>
              </a:r>
            </a:p>
          </p:txBody>
        </p:sp>
      </p:grpSp>
      <p:sp>
        <p:nvSpPr>
          <p:cNvPr name="TextBox 17" id="17"/>
          <p:cNvSpPr txBox="true"/>
          <p:nvPr/>
        </p:nvSpPr>
        <p:spPr>
          <a:xfrm rot="0">
            <a:off x="-302029" y="-27345"/>
            <a:ext cx="17167875"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Sistemas de secreción: 22 genes </a:t>
            </a:r>
          </a:p>
        </p:txBody>
      </p:sp>
      <p:sp>
        <p:nvSpPr>
          <p:cNvPr name="TextBox 18" id="18"/>
          <p:cNvSpPr txBox="true"/>
          <p:nvPr/>
        </p:nvSpPr>
        <p:spPr>
          <a:xfrm rot="0">
            <a:off x="7080045" y="8692918"/>
            <a:ext cx="10747542" cy="838200"/>
          </a:xfrm>
          <a:prstGeom prst="rect">
            <a:avLst/>
          </a:prstGeom>
        </p:spPr>
        <p:txBody>
          <a:bodyPr anchor="t" rtlCol="false" tIns="0" lIns="0" bIns="0" rIns="0">
            <a:spAutoFit/>
          </a:bodyPr>
          <a:lstStyle/>
          <a:p>
            <a:pPr algn="just">
              <a:lnSpc>
                <a:spcPts val="2170"/>
              </a:lnSpc>
            </a:pPr>
            <a:r>
              <a:rPr lang="en-US" sz="1808" b="true">
                <a:solidFill>
                  <a:srgbClr val="082836"/>
                </a:solidFill>
                <a:latin typeface="Calibri (MS) Bold"/>
                <a:ea typeface="Calibri (MS) Bold"/>
                <a:cs typeface="Calibri (MS) Bold"/>
                <a:sym typeface="Calibri (MS) Bold"/>
              </a:rPr>
              <a:t>Fig 6.  Mapa de Calor de la Abundancia Relativa de Genes Clave de Sistemas de Secreción y Transporte.</a:t>
            </a:r>
          </a:p>
          <a:p>
            <a:pPr algn="just">
              <a:lnSpc>
                <a:spcPts val="2170"/>
              </a:lnSpc>
              <a:spcBef>
                <a:spcPct val="0"/>
              </a:spcBef>
            </a:pPr>
            <a:r>
              <a:rPr lang="en-US" b="true" sz="1808">
                <a:solidFill>
                  <a:srgbClr val="082836"/>
                </a:solidFill>
                <a:latin typeface="Calibri (MS) Bold"/>
                <a:ea typeface="Calibri (MS) Bold"/>
                <a:cs typeface="Calibri (MS) Bold"/>
                <a:sym typeface="Calibri (MS) Bold"/>
              </a:rPr>
              <a:t>Las filas corresponden a categorías funcionales de genes, mientras que las columnas representan cepas individuales. </a:t>
            </a:r>
          </a:p>
        </p:txBody>
      </p:sp>
      <p:sp>
        <p:nvSpPr>
          <p:cNvPr name="TextBox 19" id="19"/>
          <p:cNvSpPr txBox="true"/>
          <p:nvPr/>
        </p:nvSpPr>
        <p:spPr>
          <a:xfrm rot="0">
            <a:off x="9637553" y="4867719"/>
            <a:ext cx="6901061"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ial"/>
                <a:ea typeface="Arial"/>
                <a:cs typeface="Arial"/>
                <a:sym typeface="Arial"/>
              </a:rPr>
              <a:t>Com = Permiten la captación de ADN exógeno y proteinas</a:t>
            </a:r>
          </a:p>
        </p:txBody>
      </p:sp>
      <p:sp>
        <p:nvSpPr>
          <p:cNvPr name="TextBox 20" id="20"/>
          <p:cNvSpPr txBox="true"/>
          <p:nvPr/>
        </p:nvSpPr>
        <p:spPr>
          <a:xfrm rot="0">
            <a:off x="10095073" y="3567112"/>
            <a:ext cx="5427961" cy="352425"/>
          </a:xfrm>
          <a:prstGeom prst="rect">
            <a:avLst/>
          </a:prstGeom>
        </p:spPr>
        <p:txBody>
          <a:bodyPr anchor="t" rtlCol="false" tIns="0" lIns="0" bIns="0" rIns="0">
            <a:spAutoFit/>
          </a:bodyPr>
          <a:lstStyle/>
          <a:p>
            <a:pPr algn="ctr">
              <a:lnSpc>
                <a:spcPts val="2640"/>
              </a:lnSpc>
              <a:spcBef>
                <a:spcPct val="0"/>
              </a:spcBef>
            </a:pPr>
            <a:r>
              <a:rPr lang="en-US" sz="2200">
                <a:solidFill>
                  <a:srgbClr val="000000"/>
                </a:solidFill>
                <a:latin typeface="Arial"/>
                <a:ea typeface="Arial"/>
                <a:cs typeface="Arial"/>
                <a:sym typeface="Arial"/>
              </a:rPr>
              <a:t>(</a:t>
            </a:r>
            <a:r>
              <a:rPr lang="en-US" sz="2200">
                <a:solidFill>
                  <a:srgbClr val="000000"/>
                </a:solidFill>
                <a:latin typeface="Arial"/>
                <a:ea typeface="Arial"/>
                <a:cs typeface="Arial"/>
                <a:sym typeface="Arial"/>
              </a:rPr>
              <a:t>SEC) = Vía de Translocación de Proteínas </a:t>
            </a:r>
          </a:p>
        </p:txBody>
      </p:sp>
      <p:sp>
        <p:nvSpPr>
          <p:cNvPr name="TextBox 21" id="21"/>
          <p:cNvSpPr txBox="true"/>
          <p:nvPr/>
        </p:nvSpPr>
        <p:spPr>
          <a:xfrm rot="0">
            <a:off x="9842308" y="6244489"/>
            <a:ext cx="6491552" cy="361950"/>
          </a:xfrm>
          <a:prstGeom prst="rect">
            <a:avLst/>
          </a:prstGeom>
        </p:spPr>
        <p:txBody>
          <a:bodyPr anchor="t" rtlCol="false" tIns="0" lIns="0" bIns="0" rIns="0">
            <a:spAutoFit/>
          </a:bodyPr>
          <a:lstStyle/>
          <a:p>
            <a:pPr algn="ctr">
              <a:lnSpc>
                <a:spcPts val="2760"/>
              </a:lnSpc>
              <a:spcBef>
                <a:spcPct val="0"/>
              </a:spcBef>
            </a:pPr>
            <a:r>
              <a:rPr lang="en-US" sz="2300">
                <a:solidFill>
                  <a:srgbClr val="000000"/>
                </a:solidFill>
                <a:latin typeface="Arial"/>
                <a:ea typeface="Arial"/>
                <a:cs typeface="Arial"/>
                <a:sym typeface="Arial"/>
              </a:rPr>
              <a:t>Yid</a:t>
            </a:r>
            <a:r>
              <a:rPr lang="en-US" sz="2300">
                <a:solidFill>
                  <a:srgbClr val="000000"/>
                </a:solidFill>
                <a:latin typeface="Arial"/>
                <a:ea typeface="Arial"/>
                <a:cs typeface="Arial"/>
                <a:sym typeface="Arial"/>
              </a:rPr>
              <a:t>C = Insertar y plegar proteínas transmembrana</a:t>
            </a:r>
          </a:p>
        </p:txBody>
      </p:sp>
      <p:sp>
        <p:nvSpPr>
          <p:cNvPr name="TextBox 22" id="22"/>
          <p:cNvSpPr txBox="true"/>
          <p:nvPr/>
        </p:nvSpPr>
        <p:spPr>
          <a:xfrm rot="0">
            <a:off x="7500211" y="7427641"/>
            <a:ext cx="10327377" cy="685800"/>
          </a:xfrm>
          <a:prstGeom prst="rect">
            <a:avLst/>
          </a:prstGeom>
        </p:spPr>
        <p:txBody>
          <a:bodyPr anchor="t" rtlCol="false" tIns="0" lIns="0" bIns="0" rIns="0">
            <a:spAutoFit/>
          </a:bodyPr>
          <a:lstStyle/>
          <a:p>
            <a:pPr algn="ctr">
              <a:lnSpc>
                <a:spcPts val="2640"/>
              </a:lnSpc>
              <a:spcBef>
                <a:spcPct val="0"/>
              </a:spcBef>
            </a:pPr>
            <a:r>
              <a:rPr lang="en-US" sz="2200">
                <a:solidFill>
                  <a:srgbClr val="000000"/>
                </a:solidFill>
                <a:latin typeface="Arial"/>
                <a:ea typeface="Arial"/>
                <a:cs typeface="Arial"/>
                <a:sym typeface="Arial"/>
              </a:rPr>
              <a:t>Tipo IV = Transferir proteínas (virulencia/PGP) o complejos de ADN</a:t>
            </a:r>
          </a:p>
          <a:p>
            <a:pPr algn="ctr">
              <a:lnSpc>
                <a:spcPts val="2640"/>
              </a:lnSpc>
              <a:spcBef>
                <a:spcPct val="0"/>
              </a:spcBef>
            </a:pPr>
          </a:p>
        </p:txBody>
      </p:sp>
      <p:sp>
        <p:nvSpPr>
          <p:cNvPr name="TextBox 23" id="23"/>
          <p:cNvSpPr txBox="true"/>
          <p:nvPr/>
        </p:nvSpPr>
        <p:spPr>
          <a:xfrm rot="0">
            <a:off x="8547091" y="2277307"/>
            <a:ext cx="8046094"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ial"/>
                <a:ea typeface="Arial"/>
                <a:cs typeface="Arial"/>
                <a:sym typeface="Arial"/>
              </a:rPr>
              <a:t> (SRP) = Dirige proteínas con péptidos señal (Vía exógena).</a:t>
            </a:r>
          </a:p>
        </p:txBody>
      </p:sp>
      <p:sp>
        <p:nvSpPr>
          <p:cNvPr name="TextBox 24" id="24"/>
          <p:cNvSpPr txBox="true"/>
          <p:nvPr/>
        </p:nvSpPr>
        <p:spPr>
          <a:xfrm rot="-5400000">
            <a:off x="125356" y="2236022"/>
            <a:ext cx="1369616" cy="349249"/>
          </a:xfrm>
          <a:prstGeom prst="rect">
            <a:avLst/>
          </a:prstGeom>
        </p:spPr>
        <p:txBody>
          <a:bodyPr anchor="t" rtlCol="false" tIns="0" lIns="0" bIns="0" rIns="0">
            <a:spAutoFit/>
          </a:bodyPr>
          <a:lstStyle/>
          <a:p>
            <a:pPr algn="ctr">
              <a:lnSpc>
                <a:spcPts val="2800"/>
              </a:lnSpc>
            </a:pPr>
            <a:r>
              <a:rPr lang="en-US" sz="2000">
                <a:solidFill>
                  <a:srgbClr val="000000"/>
                </a:solidFill>
                <a:latin typeface="Arial"/>
                <a:ea typeface="Arial"/>
                <a:cs typeface="Arial"/>
                <a:sym typeface="Arial"/>
              </a:rPr>
              <a:t>SRP</a:t>
            </a:r>
          </a:p>
        </p:txBody>
      </p:sp>
      <p:sp>
        <p:nvSpPr>
          <p:cNvPr name="TextBox 25" id="25"/>
          <p:cNvSpPr txBox="true"/>
          <p:nvPr/>
        </p:nvSpPr>
        <p:spPr>
          <a:xfrm rot="-5400000">
            <a:off x="176157" y="3452388"/>
            <a:ext cx="1369616" cy="241301"/>
          </a:xfrm>
          <a:prstGeom prst="rect">
            <a:avLst/>
          </a:prstGeom>
        </p:spPr>
        <p:txBody>
          <a:bodyPr anchor="t" rtlCol="false" tIns="0" lIns="0" bIns="0" rIns="0">
            <a:spAutoFit/>
          </a:bodyPr>
          <a:lstStyle/>
          <a:p>
            <a:pPr algn="ctr">
              <a:lnSpc>
                <a:spcPts val="1700"/>
              </a:lnSpc>
            </a:pPr>
            <a:r>
              <a:rPr lang="en-US" sz="2000">
                <a:solidFill>
                  <a:srgbClr val="000000"/>
                </a:solidFill>
                <a:latin typeface="Arial"/>
                <a:ea typeface="Arial"/>
                <a:cs typeface="Arial"/>
                <a:sym typeface="Arial"/>
              </a:rPr>
              <a:t>SEC</a:t>
            </a:r>
          </a:p>
        </p:txBody>
      </p:sp>
      <p:sp>
        <p:nvSpPr>
          <p:cNvPr name="TextBox 26" id="26"/>
          <p:cNvSpPr txBox="true"/>
          <p:nvPr/>
        </p:nvSpPr>
        <p:spPr>
          <a:xfrm rot="-5400000">
            <a:off x="28518" y="5419478"/>
            <a:ext cx="1369616" cy="241301"/>
          </a:xfrm>
          <a:prstGeom prst="rect">
            <a:avLst/>
          </a:prstGeom>
        </p:spPr>
        <p:txBody>
          <a:bodyPr anchor="t" rtlCol="false" tIns="0" lIns="0" bIns="0" rIns="0">
            <a:spAutoFit/>
          </a:bodyPr>
          <a:lstStyle/>
          <a:p>
            <a:pPr algn="ctr">
              <a:lnSpc>
                <a:spcPts val="1700"/>
              </a:lnSpc>
            </a:pPr>
            <a:r>
              <a:rPr lang="en-US" sz="2000">
                <a:solidFill>
                  <a:srgbClr val="000000"/>
                </a:solidFill>
                <a:latin typeface="Arial"/>
                <a:ea typeface="Arial"/>
                <a:cs typeface="Arial"/>
                <a:sym typeface="Arial"/>
              </a:rPr>
              <a:t>Ti</a:t>
            </a:r>
            <a:r>
              <a:rPr lang="en-US" sz="2000">
                <a:solidFill>
                  <a:srgbClr val="000000"/>
                </a:solidFill>
                <a:latin typeface="Arial"/>
                <a:ea typeface="Arial"/>
                <a:cs typeface="Arial"/>
                <a:sym typeface="Arial"/>
              </a:rPr>
              <a:t>pe ll</a:t>
            </a:r>
          </a:p>
        </p:txBody>
      </p:sp>
      <p:grpSp>
        <p:nvGrpSpPr>
          <p:cNvPr name="Group 27" id="27"/>
          <p:cNvGrpSpPr/>
          <p:nvPr/>
        </p:nvGrpSpPr>
        <p:grpSpPr>
          <a:xfrm rot="0">
            <a:off x="8165029" y="4377011"/>
            <a:ext cx="528558" cy="657396"/>
            <a:chOff x="0" y="0"/>
            <a:chExt cx="139209" cy="173141"/>
          </a:xfrm>
        </p:grpSpPr>
        <p:sp>
          <p:nvSpPr>
            <p:cNvPr name="Freeform 28" id="28"/>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29" id="29"/>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3</a:t>
              </a:r>
            </a:p>
          </p:txBody>
        </p:sp>
      </p:grpSp>
      <p:grpSp>
        <p:nvGrpSpPr>
          <p:cNvPr name="Group 30" id="30"/>
          <p:cNvGrpSpPr/>
          <p:nvPr/>
        </p:nvGrpSpPr>
        <p:grpSpPr>
          <a:xfrm rot="0">
            <a:off x="8281908" y="3095454"/>
            <a:ext cx="528558" cy="657396"/>
            <a:chOff x="0" y="0"/>
            <a:chExt cx="139209" cy="173141"/>
          </a:xfrm>
        </p:grpSpPr>
        <p:sp>
          <p:nvSpPr>
            <p:cNvPr name="Freeform 31" id="31"/>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32" id="32"/>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2</a:t>
              </a:r>
            </a:p>
          </p:txBody>
        </p:sp>
      </p:grpSp>
      <p:grpSp>
        <p:nvGrpSpPr>
          <p:cNvPr name="Group 33" id="33"/>
          <p:cNvGrpSpPr/>
          <p:nvPr/>
        </p:nvGrpSpPr>
        <p:grpSpPr>
          <a:xfrm rot="0">
            <a:off x="7753350" y="6789295"/>
            <a:ext cx="528558" cy="657396"/>
            <a:chOff x="0" y="0"/>
            <a:chExt cx="139209" cy="173141"/>
          </a:xfrm>
        </p:grpSpPr>
        <p:sp>
          <p:nvSpPr>
            <p:cNvPr name="Freeform 34" id="34"/>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35" id="35"/>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5</a:t>
              </a:r>
            </a:p>
          </p:txBody>
        </p:sp>
      </p:grpSp>
      <p:grpSp>
        <p:nvGrpSpPr>
          <p:cNvPr name="Group 36" id="36"/>
          <p:cNvGrpSpPr/>
          <p:nvPr/>
        </p:nvGrpSpPr>
        <p:grpSpPr>
          <a:xfrm rot="0">
            <a:off x="8129508" y="1663246"/>
            <a:ext cx="528558" cy="657396"/>
            <a:chOff x="0" y="0"/>
            <a:chExt cx="139209" cy="173141"/>
          </a:xfrm>
        </p:grpSpPr>
        <p:sp>
          <p:nvSpPr>
            <p:cNvPr name="Freeform 37" id="37"/>
            <p:cNvSpPr/>
            <p:nvPr/>
          </p:nvSpPr>
          <p:spPr>
            <a:xfrm flipH="false" flipV="false" rot="0">
              <a:off x="0" y="0"/>
              <a:ext cx="139209" cy="173141"/>
            </a:xfrm>
            <a:custGeom>
              <a:avLst/>
              <a:gdLst/>
              <a:ahLst/>
              <a:cxnLst/>
              <a:rect r="r" b="b" t="t" l="l"/>
              <a:pathLst>
                <a:path h="173141" w="139209">
                  <a:moveTo>
                    <a:pt x="0" y="0"/>
                  </a:moveTo>
                  <a:lnTo>
                    <a:pt x="139209" y="0"/>
                  </a:lnTo>
                  <a:lnTo>
                    <a:pt x="139209" y="173141"/>
                  </a:lnTo>
                  <a:lnTo>
                    <a:pt x="0" y="173141"/>
                  </a:lnTo>
                  <a:close/>
                </a:path>
              </a:pathLst>
            </a:custGeom>
            <a:solidFill>
              <a:srgbClr val="2E445A"/>
            </a:solidFill>
          </p:spPr>
        </p:sp>
        <p:sp>
          <p:nvSpPr>
            <p:cNvPr name="TextBox 38" id="38"/>
            <p:cNvSpPr txBox="true"/>
            <p:nvPr/>
          </p:nvSpPr>
          <p:spPr>
            <a:xfrm>
              <a:off x="0" y="-47625"/>
              <a:ext cx="139209" cy="220766"/>
            </a:xfrm>
            <a:prstGeom prst="rect">
              <a:avLst/>
            </a:prstGeom>
          </p:spPr>
          <p:txBody>
            <a:bodyPr anchor="ctr" rtlCol="false" tIns="50800" lIns="50800" bIns="50800" rIns="50800"/>
            <a:lstStyle/>
            <a:p>
              <a:pPr algn="ctr">
                <a:lnSpc>
                  <a:spcPts val="2800"/>
                </a:lnSpc>
              </a:pPr>
              <a:r>
                <a:rPr lang="en-US" sz="2000">
                  <a:solidFill>
                    <a:srgbClr val="FFFFFF"/>
                  </a:solidFill>
                  <a:latin typeface="Arial"/>
                  <a:ea typeface="Arial"/>
                  <a:cs typeface="Arial"/>
                  <a:sym typeface="Arial"/>
                </a:rPr>
                <a:t>1</a:t>
              </a:r>
            </a:p>
          </p:txBody>
        </p:sp>
      </p:grpSp>
      <p:sp>
        <p:nvSpPr>
          <p:cNvPr name="Freeform 39" id="39"/>
          <p:cNvSpPr/>
          <p:nvPr/>
        </p:nvSpPr>
        <p:spPr>
          <a:xfrm flipH="false" flipV="false" rot="0">
            <a:off x="6587903" y="1028700"/>
            <a:ext cx="984284" cy="2154910"/>
          </a:xfrm>
          <a:custGeom>
            <a:avLst/>
            <a:gdLst/>
            <a:ahLst/>
            <a:cxnLst/>
            <a:rect r="r" b="b" t="t" l="l"/>
            <a:pathLst>
              <a:path h="2154910" w="984284">
                <a:moveTo>
                  <a:pt x="0" y="0"/>
                </a:moveTo>
                <a:lnTo>
                  <a:pt x="984284" y="0"/>
                </a:lnTo>
                <a:lnTo>
                  <a:pt x="984284" y="2154910"/>
                </a:lnTo>
                <a:lnTo>
                  <a:pt x="0" y="2154910"/>
                </a:lnTo>
                <a:lnTo>
                  <a:pt x="0" y="0"/>
                </a:lnTo>
                <a:close/>
              </a:path>
            </a:pathLst>
          </a:custGeom>
          <a:blipFill>
            <a:blip r:embed="rId8"/>
            <a:stretch>
              <a:fillRect l="-462213" t="-50267" r="-75887" b="-123288"/>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805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028700" y="1499685"/>
            <a:ext cx="9701850" cy="6152828"/>
          </a:xfrm>
          <a:custGeom>
            <a:avLst/>
            <a:gdLst/>
            <a:ahLst/>
            <a:cxnLst/>
            <a:rect r="r" b="b" t="t" l="l"/>
            <a:pathLst>
              <a:path h="6152828" w="9701850">
                <a:moveTo>
                  <a:pt x="0" y="0"/>
                </a:moveTo>
                <a:lnTo>
                  <a:pt x="9701850" y="0"/>
                </a:lnTo>
                <a:lnTo>
                  <a:pt x="9701850" y="6152828"/>
                </a:lnTo>
                <a:lnTo>
                  <a:pt x="0" y="6152828"/>
                </a:lnTo>
                <a:lnTo>
                  <a:pt x="0" y="0"/>
                </a:lnTo>
                <a:close/>
              </a:path>
            </a:pathLst>
          </a:custGeom>
          <a:blipFill>
            <a:blip r:embed="rId6"/>
            <a:stretch>
              <a:fillRect l="0" t="0" r="0" b="0"/>
            </a:stretch>
          </a:blipFill>
        </p:spPr>
      </p:sp>
      <p:sp>
        <p:nvSpPr>
          <p:cNvPr name="Freeform 9" id="9"/>
          <p:cNvSpPr/>
          <p:nvPr/>
        </p:nvSpPr>
        <p:spPr>
          <a:xfrm flipH="false" flipV="false" rot="0">
            <a:off x="11822055" y="1301564"/>
            <a:ext cx="3958466" cy="1613786"/>
          </a:xfrm>
          <a:custGeom>
            <a:avLst/>
            <a:gdLst/>
            <a:ahLst/>
            <a:cxnLst/>
            <a:rect r="r" b="b" t="t" l="l"/>
            <a:pathLst>
              <a:path h="1613786" w="3958466">
                <a:moveTo>
                  <a:pt x="0" y="0"/>
                </a:moveTo>
                <a:lnTo>
                  <a:pt x="3958466" y="0"/>
                </a:lnTo>
                <a:lnTo>
                  <a:pt x="3958466" y="1613786"/>
                </a:lnTo>
                <a:lnTo>
                  <a:pt x="0" y="1613786"/>
                </a:lnTo>
                <a:lnTo>
                  <a:pt x="0" y="0"/>
                </a:lnTo>
                <a:close/>
              </a:path>
            </a:pathLst>
          </a:custGeom>
          <a:blipFill>
            <a:blip r:embed="rId7"/>
            <a:stretch>
              <a:fillRect l="-91790" t="-282883" r="-274838" b="-218029"/>
            </a:stretch>
          </a:blipFill>
        </p:spPr>
      </p:sp>
      <p:sp>
        <p:nvSpPr>
          <p:cNvPr name="Freeform 10" id="10"/>
          <p:cNvSpPr/>
          <p:nvPr/>
        </p:nvSpPr>
        <p:spPr>
          <a:xfrm flipH="false" flipV="false" rot="0">
            <a:off x="13457318" y="3188975"/>
            <a:ext cx="3901465" cy="1613786"/>
          </a:xfrm>
          <a:custGeom>
            <a:avLst/>
            <a:gdLst/>
            <a:ahLst/>
            <a:cxnLst/>
            <a:rect r="r" b="b" t="t" l="l"/>
            <a:pathLst>
              <a:path h="1613786" w="3901465">
                <a:moveTo>
                  <a:pt x="0" y="0"/>
                </a:moveTo>
                <a:lnTo>
                  <a:pt x="3901465" y="0"/>
                </a:lnTo>
                <a:lnTo>
                  <a:pt x="3901465" y="1613786"/>
                </a:lnTo>
                <a:lnTo>
                  <a:pt x="0" y="1613786"/>
                </a:lnTo>
                <a:lnTo>
                  <a:pt x="0" y="0"/>
                </a:lnTo>
                <a:close/>
              </a:path>
            </a:pathLst>
          </a:custGeom>
          <a:blipFill>
            <a:blip r:embed="rId7"/>
            <a:stretch>
              <a:fillRect l="-201247" t="-282883" r="-172198" b="-218029"/>
            </a:stretch>
          </a:blipFill>
        </p:spPr>
      </p:sp>
      <p:sp>
        <p:nvSpPr>
          <p:cNvPr name="Freeform 11" id="11"/>
          <p:cNvSpPr/>
          <p:nvPr/>
        </p:nvSpPr>
        <p:spPr>
          <a:xfrm flipH="false" flipV="false" rot="0">
            <a:off x="11765053" y="5183761"/>
            <a:ext cx="4015468" cy="1613786"/>
          </a:xfrm>
          <a:custGeom>
            <a:avLst/>
            <a:gdLst/>
            <a:ahLst/>
            <a:cxnLst/>
            <a:rect r="r" b="b" t="t" l="l"/>
            <a:pathLst>
              <a:path h="1613786" w="4015468">
                <a:moveTo>
                  <a:pt x="0" y="0"/>
                </a:moveTo>
                <a:lnTo>
                  <a:pt x="4015468" y="0"/>
                </a:lnTo>
                <a:lnTo>
                  <a:pt x="4015468" y="1613786"/>
                </a:lnTo>
                <a:lnTo>
                  <a:pt x="0" y="1613786"/>
                </a:lnTo>
                <a:lnTo>
                  <a:pt x="0" y="0"/>
                </a:lnTo>
                <a:close/>
              </a:path>
            </a:pathLst>
          </a:custGeom>
          <a:blipFill>
            <a:blip r:embed="rId7"/>
            <a:stretch>
              <a:fillRect l="-301999" t="-282883" r="-58004" b="-218029"/>
            </a:stretch>
          </a:blipFill>
        </p:spPr>
      </p:sp>
      <p:grpSp>
        <p:nvGrpSpPr>
          <p:cNvPr name="Group 12" id="12"/>
          <p:cNvGrpSpPr/>
          <p:nvPr/>
        </p:nvGrpSpPr>
        <p:grpSpPr>
          <a:xfrm rot="0">
            <a:off x="1213631" y="1962489"/>
            <a:ext cx="1976513" cy="2983504"/>
            <a:chOff x="0" y="0"/>
            <a:chExt cx="520563" cy="785779"/>
          </a:xfrm>
        </p:grpSpPr>
        <p:sp>
          <p:nvSpPr>
            <p:cNvPr name="Freeform 13" id="13"/>
            <p:cNvSpPr/>
            <p:nvPr/>
          </p:nvSpPr>
          <p:spPr>
            <a:xfrm flipH="false" flipV="false" rot="0">
              <a:off x="0" y="0"/>
              <a:ext cx="520563" cy="785779"/>
            </a:xfrm>
            <a:custGeom>
              <a:avLst/>
              <a:gdLst/>
              <a:ahLst/>
              <a:cxnLst/>
              <a:rect r="r" b="b" t="t" l="l"/>
              <a:pathLst>
                <a:path h="785779" w="520563">
                  <a:moveTo>
                    <a:pt x="62671" y="0"/>
                  </a:moveTo>
                  <a:lnTo>
                    <a:pt x="457892" y="0"/>
                  </a:lnTo>
                  <a:cubicBezTo>
                    <a:pt x="492504" y="0"/>
                    <a:pt x="520563" y="28059"/>
                    <a:pt x="520563" y="62671"/>
                  </a:cubicBezTo>
                  <a:lnTo>
                    <a:pt x="520563" y="723107"/>
                  </a:lnTo>
                  <a:cubicBezTo>
                    <a:pt x="520563" y="739729"/>
                    <a:pt x="513960" y="755670"/>
                    <a:pt x="502207" y="767423"/>
                  </a:cubicBezTo>
                  <a:cubicBezTo>
                    <a:pt x="490454" y="779176"/>
                    <a:pt x="474513" y="785779"/>
                    <a:pt x="457892" y="785779"/>
                  </a:cubicBezTo>
                  <a:lnTo>
                    <a:pt x="62671" y="785779"/>
                  </a:lnTo>
                  <a:cubicBezTo>
                    <a:pt x="28059" y="785779"/>
                    <a:pt x="0" y="757720"/>
                    <a:pt x="0" y="723107"/>
                  </a:cubicBezTo>
                  <a:lnTo>
                    <a:pt x="0" y="62671"/>
                  </a:lnTo>
                  <a:cubicBezTo>
                    <a:pt x="0" y="46050"/>
                    <a:pt x="6603" y="30109"/>
                    <a:pt x="18356" y="18356"/>
                  </a:cubicBezTo>
                  <a:cubicBezTo>
                    <a:pt x="30109" y="6603"/>
                    <a:pt x="46050" y="0"/>
                    <a:pt x="62671" y="0"/>
                  </a:cubicBezTo>
                  <a:close/>
                </a:path>
              </a:pathLst>
            </a:custGeom>
            <a:solidFill>
              <a:srgbClr val="000000">
                <a:alpha val="0"/>
              </a:srgbClr>
            </a:solidFill>
            <a:ln w="38100" cap="sq">
              <a:solidFill>
                <a:srgbClr val="144194"/>
              </a:solidFill>
              <a:prstDash val="solid"/>
              <a:miter/>
            </a:ln>
          </p:spPr>
        </p:sp>
        <p:sp>
          <p:nvSpPr>
            <p:cNvPr name="TextBox 14" id="14"/>
            <p:cNvSpPr txBox="true"/>
            <p:nvPr/>
          </p:nvSpPr>
          <p:spPr>
            <a:xfrm>
              <a:off x="0" y="-47625"/>
              <a:ext cx="520563" cy="833404"/>
            </a:xfrm>
            <a:prstGeom prst="rect">
              <a:avLst/>
            </a:prstGeom>
          </p:spPr>
          <p:txBody>
            <a:bodyPr anchor="ctr" rtlCol="false" tIns="50800" lIns="50800" bIns="50800" rIns="50800"/>
            <a:lstStyle/>
            <a:p>
              <a:pPr algn="ctr">
                <a:lnSpc>
                  <a:spcPts val="2800"/>
                </a:lnSpc>
              </a:pPr>
            </a:p>
          </p:txBody>
        </p:sp>
      </p:grpSp>
      <p:sp>
        <p:nvSpPr>
          <p:cNvPr name="TextBox 15" id="15"/>
          <p:cNvSpPr txBox="true"/>
          <p:nvPr/>
        </p:nvSpPr>
        <p:spPr>
          <a:xfrm rot="0">
            <a:off x="91425" y="-58247"/>
            <a:ext cx="17167875"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Perfil predictivo de virulencia</a:t>
            </a:r>
          </a:p>
        </p:txBody>
      </p:sp>
      <p:sp>
        <p:nvSpPr>
          <p:cNvPr name="TextBox 16" id="16"/>
          <p:cNvSpPr txBox="true"/>
          <p:nvPr/>
        </p:nvSpPr>
        <p:spPr>
          <a:xfrm rot="0">
            <a:off x="1028700" y="7419653"/>
            <a:ext cx="16695039" cy="1638300"/>
          </a:xfrm>
          <a:prstGeom prst="rect">
            <a:avLst/>
          </a:prstGeom>
        </p:spPr>
        <p:txBody>
          <a:bodyPr anchor="t" rtlCol="false" tIns="0" lIns="0" bIns="0" rIns="0">
            <a:spAutoFit/>
          </a:bodyPr>
          <a:lstStyle/>
          <a:p>
            <a:pPr algn="just">
              <a:lnSpc>
                <a:spcPts val="2170"/>
              </a:lnSpc>
            </a:pPr>
            <a:r>
              <a:rPr lang="en-US" sz="1808" b="true">
                <a:solidFill>
                  <a:srgbClr val="082836"/>
                </a:solidFill>
                <a:latin typeface="Calibri (MS) Bold"/>
                <a:ea typeface="Calibri (MS) Bold"/>
                <a:cs typeface="Calibri (MS) Bold"/>
                <a:sym typeface="Calibri (MS) Bold"/>
              </a:rPr>
              <a:t>Fig 7. Perfil</a:t>
            </a:r>
            <a:r>
              <a:rPr lang="en-US" b="true" sz="1808">
                <a:solidFill>
                  <a:srgbClr val="082836"/>
                </a:solidFill>
                <a:latin typeface="Calibri (MS) Bold"/>
                <a:ea typeface="Calibri (MS) Bold"/>
                <a:cs typeface="Calibri (MS) Bold"/>
                <a:sym typeface="Calibri (MS) Bold"/>
              </a:rPr>
              <a:t> de Riesgo Predictivo de Virulencia por PathogenFinder en Cepas de </a:t>
            </a:r>
            <a:r>
              <a:rPr lang="en-US" b="true" sz="1808" i="true">
                <a:solidFill>
                  <a:srgbClr val="082836"/>
                </a:solidFill>
                <a:latin typeface="Calibri (MS) Bold Italics"/>
                <a:ea typeface="Calibri (MS) Bold Italics"/>
                <a:cs typeface="Calibri (MS) Bold Italics"/>
                <a:sym typeface="Calibri (MS) Bold Italics"/>
              </a:rPr>
              <a:t>E. lactis.</a:t>
            </a:r>
          </a:p>
          <a:p>
            <a:pPr algn="just">
              <a:lnSpc>
                <a:spcPts val="2170"/>
              </a:lnSpc>
            </a:pPr>
          </a:p>
          <a:p>
            <a:pPr algn="just">
              <a:lnSpc>
                <a:spcPts val="2170"/>
              </a:lnSpc>
            </a:pPr>
            <a:r>
              <a:rPr lang="en-US" b="true" sz="1808">
                <a:solidFill>
                  <a:srgbClr val="082836"/>
                </a:solidFill>
                <a:latin typeface="Calibri (MS) Bold"/>
                <a:ea typeface="Calibri (MS) Bold"/>
                <a:cs typeface="Calibri (MS) Bold"/>
                <a:sym typeface="Calibri (MS) Bold"/>
              </a:rPr>
              <a:t>Gráfico de dispersión que evalúa la Puntuación de Patogenicidad (eje Y) para cada aislado de E. lactis basado en la homología de su genoma completo con patógenos bacterianos conocidos. Las cepas de La Guajira se ubican en el extremo inferior del espectro de riesgo (&gt;0.5 y &lt;0.7, junto con los perfiles de E. lactis encontrados en vino de arroz (15-3) y en productos lacteos (XM1-2), lo que contrasta con el umbral de las cepas clínicas de referencia E. faecium SRR24 (&gt;0.7).</a:t>
            </a:r>
          </a:p>
          <a:p>
            <a:pPr algn="just">
              <a:lnSpc>
                <a:spcPts val="2170"/>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159609" y="1173395"/>
            <a:ext cx="12079412" cy="2446052"/>
          </a:xfrm>
          <a:custGeom>
            <a:avLst/>
            <a:gdLst/>
            <a:ahLst/>
            <a:cxnLst/>
            <a:rect r="r" b="b" t="t" l="l"/>
            <a:pathLst>
              <a:path h="2446052" w="12079412">
                <a:moveTo>
                  <a:pt x="0" y="0"/>
                </a:moveTo>
                <a:lnTo>
                  <a:pt x="12079413" y="0"/>
                </a:lnTo>
                <a:lnTo>
                  <a:pt x="12079413" y="2446051"/>
                </a:lnTo>
                <a:lnTo>
                  <a:pt x="0" y="2446051"/>
                </a:lnTo>
                <a:lnTo>
                  <a:pt x="0" y="0"/>
                </a:lnTo>
                <a:close/>
              </a:path>
            </a:pathLst>
          </a:custGeom>
          <a:blipFill>
            <a:blip r:embed="rId6"/>
            <a:stretch>
              <a:fillRect l="-88867" t="-421955" r="-110964" b="-264650"/>
            </a:stretch>
          </a:blipFill>
        </p:spPr>
      </p:sp>
      <p:sp>
        <p:nvSpPr>
          <p:cNvPr name="Freeform 9" id="9"/>
          <p:cNvSpPr/>
          <p:nvPr/>
        </p:nvSpPr>
        <p:spPr>
          <a:xfrm flipH="false" flipV="false" rot="0">
            <a:off x="2546823" y="6628245"/>
            <a:ext cx="13574827" cy="2418059"/>
          </a:xfrm>
          <a:custGeom>
            <a:avLst/>
            <a:gdLst/>
            <a:ahLst/>
            <a:cxnLst/>
            <a:rect r="r" b="b" t="t" l="l"/>
            <a:pathLst>
              <a:path h="2418059" w="13574827">
                <a:moveTo>
                  <a:pt x="0" y="0"/>
                </a:moveTo>
                <a:lnTo>
                  <a:pt x="13574828" y="0"/>
                </a:lnTo>
                <a:lnTo>
                  <a:pt x="13574828" y="2418059"/>
                </a:lnTo>
                <a:lnTo>
                  <a:pt x="0" y="2418059"/>
                </a:lnTo>
                <a:lnTo>
                  <a:pt x="0" y="0"/>
                </a:lnTo>
                <a:close/>
              </a:path>
            </a:pathLst>
          </a:custGeom>
          <a:blipFill>
            <a:blip r:embed="rId6"/>
            <a:stretch>
              <a:fillRect l="-69303" t="-620165" r="-97498" b="-75546"/>
            </a:stretch>
          </a:blipFill>
        </p:spPr>
      </p:sp>
      <p:sp>
        <p:nvSpPr>
          <p:cNvPr name="Freeform 10" id="10"/>
          <p:cNvSpPr/>
          <p:nvPr/>
        </p:nvSpPr>
        <p:spPr>
          <a:xfrm flipH="false" flipV="false" rot="0">
            <a:off x="1709545" y="3933771"/>
            <a:ext cx="13757379" cy="2337058"/>
          </a:xfrm>
          <a:custGeom>
            <a:avLst/>
            <a:gdLst/>
            <a:ahLst/>
            <a:cxnLst/>
            <a:rect r="r" b="b" t="t" l="l"/>
            <a:pathLst>
              <a:path h="2337058" w="13757379">
                <a:moveTo>
                  <a:pt x="0" y="0"/>
                </a:moveTo>
                <a:lnTo>
                  <a:pt x="13757379" y="0"/>
                </a:lnTo>
                <a:lnTo>
                  <a:pt x="13757379" y="2337058"/>
                </a:lnTo>
                <a:lnTo>
                  <a:pt x="0" y="2337058"/>
                </a:lnTo>
                <a:lnTo>
                  <a:pt x="0" y="0"/>
                </a:lnTo>
                <a:close/>
              </a:path>
            </a:pathLst>
          </a:custGeom>
          <a:blipFill>
            <a:blip r:embed="rId7"/>
            <a:stretch>
              <a:fillRect l="-68316" t="-547975" r="-96329" b="-179645"/>
            </a:stretch>
          </a:blipFill>
        </p:spPr>
      </p:sp>
      <p:sp>
        <p:nvSpPr>
          <p:cNvPr name="Freeform 11" id="11"/>
          <p:cNvSpPr/>
          <p:nvPr/>
        </p:nvSpPr>
        <p:spPr>
          <a:xfrm flipH="false" flipV="false" rot="0">
            <a:off x="2159609" y="1506446"/>
            <a:ext cx="12079412" cy="1830152"/>
          </a:xfrm>
          <a:custGeom>
            <a:avLst/>
            <a:gdLst/>
            <a:ahLst/>
            <a:cxnLst/>
            <a:rect r="r" b="b" t="t" l="l"/>
            <a:pathLst>
              <a:path h="1830152" w="12079412">
                <a:moveTo>
                  <a:pt x="0" y="0"/>
                </a:moveTo>
                <a:lnTo>
                  <a:pt x="12079413" y="0"/>
                </a:lnTo>
                <a:lnTo>
                  <a:pt x="12079413" y="1830152"/>
                </a:lnTo>
                <a:lnTo>
                  <a:pt x="0" y="1830152"/>
                </a:lnTo>
                <a:lnTo>
                  <a:pt x="0" y="0"/>
                </a:lnTo>
                <a:close/>
              </a:path>
            </a:pathLst>
          </a:custGeom>
          <a:blipFill>
            <a:blip r:embed="rId8"/>
            <a:stretch>
              <a:fillRect l="0" t="-3348" r="0" b="-605"/>
            </a:stretch>
          </a:blipFill>
        </p:spPr>
      </p:sp>
      <p:sp>
        <p:nvSpPr>
          <p:cNvPr name="Freeform 12" id="12"/>
          <p:cNvSpPr/>
          <p:nvPr/>
        </p:nvSpPr>
        <p:spPr>
          <a:xfrm flipH="false" flipV="false" rot="0">
            <a:off x="3104294" y="4187224"/>
            <a:ext cx="12079412" cy="1830152"/>
          </a:xfrm>
          <a:custGeom>
            <a:avLst/>
            <a:gdLst/>
            <a:ahLst/>
            <a:cxnLst/>
            <a:rect r="r" b="b" t="t" l="l"/>
            <a:pathLst>
              <a:path h="1830152" w="12079412">
                <a:moveTo>
                  <a:pt x="0" y="0"/>
                </a:moveTo>
                <a:lnTo>
                  <a:pt x="12079412" y="0"/>
                </a:lnTo>
                <a:lnTo>
                  <a:pt x="12079412" y="1830152"/>
                </a:lnTo>
                <a:lnTo>
                  <a:pt x="0" y="1830152"/>
                </a:lnTo>
                <a:lnTo>
                  <a:pt x="0" y="0"/>
                </a:lnTo>
                <a:close/>
              </a:path>
            </a:pathLst>
          </a:custGeom>
          <a:blipFill>
            <a:blip r:embed="rId8"/>
            <a:stretch>
              <a:fillRect l="0" t="-3348" r="0" b="-605"/>
            </a:stretch>
          </a:blipFill>
        </p:spPr>
      </p:sp>
      <p:sp>
        <p:nvSpPr>
          <p:cNvPr name="Freeform 13" id="13"/>
          <p:cNvSpPr/>
          <p:nvPr/>
        </p:nvSpPr>
        <p:spPr>
          <a:xfrm flipH="false" flipV="false" rot="0">
            <a:off x="3848165" y="6918529"/>
            <a:ext cx="12079412" cy="1830152"/>
          </a:xfrm>
          <a:custGeom>
            <a:avLst/>
            <a:gdLst/>
            <a:ahLst/>
            <a:cxnLst/>
            <a:rect r="r" b="b" t="t" l="l"/>
            <a:pathLst>
              <a:path h="1830152" w="12079412">
                <a:moveTo>
                  <a:pt x="0" y="0"/>
                </a:moveTo>
                <a:lnTo>
                  <a:pt x="12079412" y="0"/>
                </a:lnTo>
                <a:lnTo>
                  <a:pt x="12079412" y="1830152"/>
                </a:lnTo>
                <a:lnTo>
                  <a:pt x="0" y="1830152"/>
                </a:lnTo>
                <a:lnTo>
                  <a:pt x="0" y="0"/>
                </a:lnTo>
                <a:close/>
              </a:path>
            </a:pathLst>
          </a:custGeom>
          <a:blipFill>
            <a:blip r:embed="rId8"/>
            <a:stretch>
              <a:fillRect l="0" t="-3348" r="0" b="-605"/>
            </a:stretch>
          </a:blipFill>
        </p:spPr>
      </p:sp>
      <p:sp>
        <p:nvSpPr>
          <p:cNvPr name="Freeform 14" id="14"/>
          <p:cNvSpPr/>
          <p:nvPr/>
        </p:nvSpPr>
        <p:spPr>
          <a:xfrm flipH="false" flipV="false" rot="0">
            <a:off x="1028700" y="1301564"/>
            <a:ext cx="1263767" cy="2317882"/>
          </a:xfrm>
          <a:custGeom>
            <a:avLst/>
            <a:gdLst/>
            <a:ahLst/>
            <a:cxnLst/>
            <a:rect r="r" b="b" t="t" l="l"/>
            <a:pathLst>
              <a:path h="2317882" w="1263767">
                <a:moveTo>
                  <a:pt x="0" y="0"/>
                </a:moveTo>
                <a:lnTo>
                  <a:pt x="1263767" y="0"/>
                </a:lnTo>
                <a:lnTo>
                  <a:pt x="1263767" y="2317882"/>
                </a:lnTo>
                <a:lnTo>
                  <a:pt x="0" y="2317882"/>
                </a:lnTo>
                <a:lnTo>
                  <a:pt x="0" y="0"/>
                </a:lnTo>
                <a:close/>
              </a:path>
            </a:pathLst>
          </a:custGeom>
          <a:blipFill>
            <a:blip r:embed="rId9"/>
            <a:stretch>
              <a:fillRect l="0" t="-382" r="0" b="0"/>
            </a:stretch>
          </a:blipFill>
        </p:spPr>
      </p:sp>
      <p:sp>
        <p:nvSpPr>
          <p:cNvPr name="TextBox 15" id="15"/>
          <p:cNvSpPr txBox="true"/>
          <p:nvPr/>
        </p:nvSpPr>
        <p:spPr>
          <a:xfrm rot="0">
            <a:off x="91425" y="-58247"/>
            <a:ext cx="16993620"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Conclusiones</a:t>
            </a:r>
          </a:p>
        </p:txBody>
      </p:sp>
      <p:sp>
        <p:nvSpPr>
          <p:cNvPr name="TextBox 16" id="16"/>
          <p:cNvSpPr txBox="true"/>
          <p:nvPr/>
        </p:nvSpPr>
        <p:spPr>
          <a:xfrm rot="0">
            <a:off x="2306446" y="1420721"/>
            <a:ext cx="3713059" cy="702146"/>
          </a:xfrm>
          <a:prstGeom prst="rect">
            <a:avLst/>
          </a:prstGeom>
        </p:spPr>
        <p:txBody>
          <a:bodyPr anchor="t" rtlCol="false" tIns="0" lIns="0" bIns="0" rIns="0">
            <a:spAutoFit/>
          </a:bodyPr>
          <a:lstStyle/>
          <a:p>
            <a:pPr algn="ctr">
              <a:lnSpc>
                <a:spcPts val="4904"/>
              </a:lnSpc>
              <a:spcBef>
                <a:spcPct val="0"/>
              </a:spcBef>
            </a:pPr>
            <a:r>
              <a:rPr lang="en-US" b="true" sz="4087">
                <a:solidFill>
                  <a:srgbClr val="144194"/>
                </a:solidFill>
                <a:latin typeface="Calibri (MS) Bold"/>
                <a:ea typeface="Calibri (MS) Bold"/>
                <a:cs typeface="Calibri (MS) Bold"/>
                <a:sym typeface="Calibri (MS) Bold"/>
              </a:rPr>
              <a:t>Clado Adaptativo</a:t>
            </a:r>
          </a:p>
        </p:txBody>
      </p:sp>
      <p:sp>
        <p:nvSpPr>
          <p:cNvPr name="TextBox 17" id="17"/>
          <p:cNvSpPr txBox="true"/>
          <p:nvPr/>
        </p:nvSpPr>
        <p:spPr>
          <a:xfrm rot="0">
            <a:off x="2922044" y="4181421"/>
            <a:ext cx="4689960" cy="1318567"/>
          </a:xfrm>
          <a:prstGeom prst="rect">
            <a:avLst/>
          </a:prstGeom>
        </p:spPr>
        <p:txBody>
          <a:bodyPr anchor="t" rtlCol="false" tIns="0" lIns="0" bIns="0" rIns="0">
            <a:spAutoFit/>
          </a:bodyPr>
          <a:lstStyle/>
          <a:p>
            <a:pPr algn="ctr">
              <a:lnSpc>
                <a:spcPts val="4904"/>
              </a:lnSpc>
              <a:spcBef>
                <a:spcPct val="0"/>
              </a:spcBef>
            </a:pPr>
            <a:r>
              <a:rPr lang="en-US" b="true" sz="4087">
                <a:solidFill>
                  <a:srgbClr val="144194"/>
                </a:solidFill>
                <a:latin typeface="Calibri (MS) Bold"/>
                <a:ea typeface="Calibri (MS) Bold"/>
                <a:cs typeface="Calibri (MS) Bold"/>
                <a:sym typeface="Calibri (MS) Bold"/>
              </a:rPr>
              <a:t>Gen</a:t>
            </a:r>
            <a:r>
              <a:rPr lang="en-US" b="true" sz="4087">
                <a:solidFill>
                  <a:srgbClr val="144194"/>
                </a:solidFill>
                <a:latin typeface="Calibri (MS) Bold"/>
                <a:ea typeface="Calibri (MS) Bold"/>
                <a:cs typeface="Calibri (MS) Bold"/>
                <a:sym typeface="Calibri (MS) Bold"/>
              </a:rPr>
              <a:t>oma Accesorio </a:t>
            </a:r>
          </a:p>
          <a:p>
            <a:pPr algn="ctr">
              <a:lnSpc>
                <a:spcPts val="4904"/>
              </a:lnSpc>
              <a:spcBef>
                <a:spcPct val="0"/>
              </a:spcBef>
            </a:pPr>
          </a:p>
        </p:txBody>
      </p:sp>
      <p:sp>
        <p:nvSpPr>
          <p:cNvPr name="TextBox 18" id="18"/>
          <p:cNvSpPr txBox="true"/>
          <p:nvPr/>
        </p:nvSpPr>
        <p:spPr>
          <a:xfrm rot="0">
            <a:off x="3902141" y="6931667"/>
            <a:ext cx="4828520" cy="1318567"/>
          </a:xfrm>
          <a:prstGeom prst="rect">
            <a:avLst/>
          </a:prstGeom>
        </p:spPr>
        <p:txBody>
          <a:bodyPr anchor="t" rtlCol="false" tIns="0" lIns="0" bIns="0" rIns="0">
            <a:spAutoFit/>
          </a:bodyPr>
          <a:lstStyle/>
          <a:p>
            <a:pPr algn="ctr">
              <a:lnSpc>
                <a:spcPts val="4904"/>
              </a:lnSpc>
              <a:spcBef>
                <a:spcPct val="0"/>
              </a:spcBef>
            </a:pPr>
            <a:r>
              <a:rPr lang="en-US" b="true" sz="4087">
                <a:solidFill>
                  <a:srgbClr val="144194"/>
                </a:solidFill>
                <a:latin typeface="Calibri (MS) Bold"/>
                <a:ea typeface="Calibri (MS) Bold"/>
                <a:cs typeface="Calibri (MS) Bold"/>
                <a:sym typeface="Calibri (MS) Bold"/>
              </a:rPr>
              <a:t>Perfi</a:t>
            </a:r>
            <a:r>
              <a:rPr lang="en-US" b="true" sz="4087">
                <a:solidFill>
                  <a:srgbClr val="144194"/>
                </a:solidFill>
                <a:latin typeface="Calibri (MS) Bold"/>
                <a:ea typeface="Calibri (MS) Bold"/>
                <a:cs typeface="Calibri (MS) Bold"/>
                <a:sym typeface="Calibri (MS) Bold"/>
              </a:rPr>
              <a:t>l de bioseguridad </a:t>
            </a:r>
          </a:p>
          <a:p>
            <a:pPr algn="ctr">
              <a:lnSpc>
                <a:spcPts val="4904"/>
              </a:lnSpc>
              <a:spcBef>
                <a:spcPct val="0"/>
              </a:spcBef>
            </a:pPr>
          </a:p>
        </p:txBody>
      </p:sp>
      <p:sp>
        <p:nvSpPr>
          <p:cNvPr name="TextBox 19" id="19"/>
          <p:cNvSpPr txBox="true"/>
          <p:nvPr/>
        </p:nvSpPr>
        <p:spPr>
          <a:xfrm rot="0">
            <a:off x="2306446" y="2124021"/>
            <a:ext cx="12079412" cy="981075"/>
          </a:xfrm>
          <a:prstGeom prst="rect">
            <a:avLst/>
          </a:prstGeom>
        </p:spPr>
        <p:txBody>
          <a:bodyPr anchor="t" rtlCol="false" tIns="0" lIns="0" bIns="0" rIns="0">
            <a:spAutoFit/>
          </a:bodyPr>
          <a:lstStyle/>
          <a:p>
            <a:pPr algn="l">
              <a:lnSpc>
                <a:spcPts val="3600"/>
              </a:lnSpc>
              <a:spcBef>
                <a:spcPct val="0"/>
              </a:spcBef>
            </a:pPr>
            <a:r>
              <a:rPr lang="en-US" b="true" sz="3000" i="true">
                <a:solidFill>
                  <a:srgbClr val="000000"/>
                </a:solidFill>
                <a:latin typeface="Calibri (MS) Bold Italics"/>
                <a:ea typeface="Calibri (MS) Bold Italics"/>
                <a:cs typeface="Calibri (MS) Bold Italics"/>
                <a:sym typeface="Calibri (MS) Bold Italics"/>
              </a:rPr>
              <a:t>E. lactis </a:t>
            </a:r>
            <a:r>
              <a:rPr lang="en-US" b="true" sz="3000">
                <a:solidFill>
                  <a:srgbClr val="000000"/>
                </a:solidFill>
                <a:latin typeface="Calibri (MS) Bold"/>
                <a:ea typeface="Calibri (MS) Bold"/>
                <a:cs typeface="Calibri (MS) Bold"/>
                <a:sym typeface="Calibri (MS) Bold"/>
              </a:rPr>
              <a:t>de La Guajira representa una variante genómicamente distinta, especializada en estrés osmótico y salino del desierto.</a:t>
            </a:r>
          </a:p>
        </p:txBody>
      </p:sp>
      <p:sp>
        <p:nvSpPr>
          <p:cNvPr name="TextBox 20" id="20"/>
          <p:cNvSpPr txBox="true"/>
          <p:nvPr/>
        </p:nvSpPr>
        <p:spPr>
          <a:xfrm rot="0">
            <a:off x="3104294" y="4931417"/>
            <a:ext cx="12079412" cy="1438275"/>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Calibri (MS) Bold"/>
                <a:ea typeface="Calibri (MS) Bold"/>
                <a:cs typeface="Calibri (MS) Bold"/>
                <a:sym typeface="Calibri (MS) Bold"/>
              </a:rPr>
              <a:t>La</a:t>
            </a:r>
            <a:r>
              <a:rPr lang="en-US" b="true" sz="3000">
                <a:solidFill>
                  <a:srgbClr val="000000"/>
                </a:solidFill>
                <a:latin typeface="Calibri (MS) Bold"/>
                <a:ea typeface="Calibri (MS) Bold"/>
                <a:cs typeface="Calibri (MS) Bold"/>
                <a:sym typeface="Calibri (MS) Bold"/>
              </a:rPr>
              <a:t> plasticidad genómica codifica una estrategia única de promoción vegetal.</a:t>
            </a:r>
          </a:p>
          <a:p>
            <a:pPr algn="l">
              <a:lnSpc>
                <a:spcPts val="3600"/>
              </a:lnSpc>
              <a:spcBef>
                <a:spcPct val="0"/>
              </a:spcBef>
            </a:pPr>
            <a:r>
              <a:rPr lang="en-US" b="true" sz="3000">
                <a:solidFill>
                  <a:srgbClr val="000000"/>
                </a:solidFill>
                <a:latin typeface="Calibri (MS) Bold"/>
                <a:ea typeface="Calibri (MS) Bold"/>
                <a:cs typeface="Calibri (MS) Bold"/>
                <a:sym typeface="Calibri (MS) Bold"/>
              </a:rPr>
              <a:t>Sistemas de secreción y transportadores.</a:t>
            </a:r>
          </a:p>
          <a:p>
            <a:pPr algn="l">
              <a:lnSpc>
                <a:spcPts val="3600"/>
              </a:lnSpc>
              <a:spcBef>
                <a:spcPct val="0"/>
              </a:spcBef>
            </a:pPr>
          </a:p>
        </p:txBody>
      </p:sp>
      <p:sp>
        <p:nvSpPr>
          <p:cNvPr name="TextBox 21" id="21"/>
          <p:cNvSpPr txBox="true"/>
          <p:nvPr/>
        </p:nvSpPr>
        <p:spPr>
          <a:xfrm rot="0">
            <a:off x="3902141" y="7738812"/>
            <a:ext cx="12079412" cy="1438275"/>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Calibri (MS) Bold"/>
                <a:ea typeface="Calibri (MS) Bold"/>
                <a:cs typeface="Calibri (MS) Bold"/>
                <a:sym typeface="Calibri (MS) Bold"/>
              </a:rPr>
              <a:t>L</a:t>
            </a:r>
            <a:r>
              <a:rPr lang="en-US" b="true" sz="3000">
                <a:solidFill>
                  <a:srgbClr val="000000"/>
                </a:solidFill>
                <a:latin typeface="Calibri (MS) Bold"/>
                <a:ea typeface="Calibri (MS) Bold"/>
                <a:cs typeface="Calibri (MS) Bold"/>
                <a:sym typeface="Calibri (MS) Bold"/>
              </a:rPr>
              <a:t>a evaluación genómica con PathogenFinder ubicó a las cepas de La Guajira, junto con los aislados de nichos no clínicos.</a:t>
            </a:r>
          </a:p>
          <a:p>
            <a:pPr algn="l">
              <a:lnSpc>
                <a:spcPts val="3600"/>
              </a:lnSpc>
              <a:spcBef>
                <a:spcPct val="0"/>
              </a:spcBef>
            </a:pPr>
          </a:p>
        </p:txBody>
      </p:sp>
      <p:sp>
        <p:nvSpPr>
          <p:cNvPr name="TextBox 22" id="22"/>
          <p:cNvSpPr txBox="true"/>
          <p:nvPr/>
        </p:nvSpPr>
        <p:spPr>
          <a:xfrm rot="0">
            <a:off x="1077662" y="2037143"/>
            <a:ext cx="1263767" cy="811531"/>
          </a:xfrm>
          <a:prstGeom prst="rect">
            <a:avLst/>
          </a:prstGeom>
        </p:spPr>
        <p:txBody>
          <a:bodyPr anchor="t" rtlCol="false" tIns="0" lIns="0" bIns="0" rIns="0">
            <a:spAutoFit/>
          </a:bodyPr>
          <a:lstStyle/>
          <a:p>
            <a:pPr algn="ctr">
              <a:lnSpc>
                <a:spcPts val="6719"/>
              </a:lnSpc>
            </a:pPr>
            <a:r>
              <a:rPr lang="en-US" sz="4799">
                <a:solidFill>
                  <a:srgbClr val="FFFFFF"/>
                </a:solidFill>
                <a:latin typeface="Open Sans"/>
                <a:ea typeface="Open Sans"/>
                <a:cs typeface="Open Sans"/>
                <a:sym typeface="Open Sans"/>
              </a:rPr>
              <a:t>1</a:t>
            </a:r>
          </a:p>
        </p:txBody>
      </p:sp>
      <p:sp>
        <p:nvSpPr>
          <p:cNvPr name="Freeform 23" id="23"/>
          <p:cNvSpPr/>
          <p:nvPr/>
        </p:nvSpPr>
        <p:spPr>
          <a:xfrm flipH="false" flipV="false" rot="0">
            <a:off x="1840527" y="3964905"/>
            <a:ext cx="1263767" cy="2317882"/>
          </a:xfrm>
          <a:custGeom>
            <a:avLst/>
            <a:gdLst/>
            <a:ahLst/>
            <a:cxnLst/>
            <a:rect r="r" b="b" t="t" l="l"/>
            <a:pathLst>
              <a:path h="2317882" w="1263767">
                <a:moveTo>
                  <a:pt x="0" y="0"/>
                </a:moveTo>
                <a:lnTo>
                  <a:pt x="1263767" y="0"/>
                </a:lnTo>
                <a:lnTo>
                  <a:pt x="1263767" y="2317882"/>
                </a:lnTo>
                <a:lnTo>
                  <a:pt x="0" y="2317882"/>
                </a:lnTo>
                <a:lnTo>
                  <a:pt x="0" y="0"/>
                </a:lnTo>
                <a:close/>
              </a:path>
            </a:pathLst>
          </a:custGeom>
          <a:blipFill>
            <a:blip r:embed="rId9"/>
            <a:stretch>
              <a:fillRect l="0" t="-382" r="0" b="0"/>
            </a:stretch>
          </a:blipFill>
        </p:spPr>
      </p:sp>
      <p:sp>
        <p:nvSpPr>
          <p:cNvPr name="Freeform 24" id="24"/>
          <p:cNvSpPr/>
          <p:nvPr/>
        </p:nvSpPr>
        <p:spPr>
          <a:xfrm flipH="false" flipV="false" rot="0">
            <a:off x="2638374" y="6678334"/>
            <a:ext cx="1263767" cy="2317882"/>
          </a:xfrm>
          <a:custGeom>
            <a:avLst/>
            <a:gdLst/>
            <a:ahLst/>
            <a:cxnLst/>
            <a:rect r="r" b="b" t="t" l="l"/>
            <a:pathLst>
              <a:path h="2317882" w="1263767">
                <a:moveTo>
                  <a:pt x="0" y="0"/>
                </a:moveTo>
                <a:lnTo>
                  <a:pt x="1263767" y="0"/>
                </a:lnTo>
                <a:lnTo>
                  <a:pt x="1263767" y="2317882"/>
                </a:lnTo>
                <a:lnTo>
                  <a:pt x="0" y="2317882"/>
                </a:lnTo>
                <a:lnTo>
                  <a:pt x="0" y="0"/>
                </a:lnTo>
                <a:close/>
              </a:path>
            </a:pathLst>
          </a:custGeom>
          <a:blipFill>
            <a:blip r:embed="rId9"/>
            <a:stretch>
              <a:fillRect l="0" t="-382" r="0" b="0"/>
            </a:stretch>
          </a:blipFill>
        </p:spPr>
      </p:sp>
      <p:sp>
        <p:nvSpPr>
          <p:cNvPr name="TextBox 25" id="25"/>
          <p:cNvSpPr txBox="true"/>
          <p:nvPr/>
        </p:nvSpPr>
        <p:spPr>
          <a:xfrm rot="0">
            <a:off x="1914940" y="4653672"/>
            <a:ext cx="1263767" cy="811531"/>
          </a:xfrm>
          <a:prstGeom prst="rect">
            <a:avLst/>
          </a:prstGeom>
        </p:spPr>
        <p:txBody>
          <a:bodyPr anchor="t" rtlCol="false" tIns="0" lIns="0" bIns="0" rIns="0">
            <a:spAutoFit/>
          </a:bodyPr>
          <a:lstStyle/>
          <a:p>
            <a:pPr algn="ctr">
              <a:lnSpc>
                <a:spcPts val="6719"/>
              </a:lnSpc>
            </a:pPr>
            <a:r>
              <a:rPr lang="en-US" sz="4799">
                <a:solidFill>
                  <a:srgbClr val="FFFFFF"/>
                </a:solidFill>
                <a:latin typeface="Open Sans"/>
                <a:ea typeface="Open Sans"/>
                <a:cs typeface="Open Sans"/>
                <a:sym typeface="Open Sans"/>
              </a:rPr>
              <a:t>2</a:t>
            </a:r>
          </a:p>
        </p:txBody>
      </p:sp>
      <p:sp>
        <p:nvSpPr>
          <p:cNvPr name="TextBox 26" id="26"/>
          <p:cNvSpPr txBox="true"/>
          <p:nvPr/>
        </p:nvSpPr>
        <p:spPr>
          <a:xfrm rot="0">
            <a:off x="2638374" y="7369817"/>
            <a:ext cx="1263767" cy="811531"/>
          </a:xfrm>
          <a:prstGeom prst="rect">
            <a:avLst/>
          </a:prstGeom>
        </p:spPr>
        <p:txBody>
          <a:bodyPr anchor="t" rtlCol="false" tIns="0" lIns="0" bIns="0" rIns="0">
            <a:spAutoFit/>
          </a:bodyPr>
          <a:lstStyle/>
          <a:p>
            <a:pPr algn="ctr">
              <a:lnSpc>
                <a:spcPts val="6719"/>
              </a:lnSpc>
            </a:pPr>
            <a:r>
              <a:rPr lang="en-US" sz="4799">
                <a:solidFill>
                  <a:srgbClr val="FFFFFF"/>
                </a:solidFill>
                <a:latin typeface="Open Sans"/>
                <a:ea typeface="Open Sans"/>
                <a:cs typeface="Open Sans"/>
                <a:sym typeface="Open Sans"/>
              </a:rPr>
              <a:t>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926948" y="2572399"/>
            <a:ext cx="11028869" cy="6727610"/>
          </a:xfrm>
          <a:custGeom>
            <a:avLst/>
            <a:gdLst/>
            <a:ahLst/>
            <a:cxnLst/>
            <a:rect r="r" b="b" t="t" l="l"/>
            <a:pathLst>
              <a:path h="6727610" w="11028869">
                <a:moveTo>
                  <a:pt x="0" y="0"/>
                </a:moveTo>
                <a:lnTo>
                  <a:pt x="11028869" y="0"/>
                </a:lnTo>
                <a:lnTo>
                  <a:pt x="11028869" y="6727610"/>
                </a:lnTo>
                <a:lnTo>
                  <a:pt x="0" y="67276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3685713" y="7125158"/>
            <a:ext cx="1786564" cy="1097925"/>
          </a:xfrm>
          <a:custGeom>
            <a:avLst/>
            <a:gdLst/>
            <a:ahLst/>
            <a:cxnLst/>
            <a:rect r="r" b="b" t="t" l="l"/>
            <a:pathLst>
              <a:path h="1097925" w="1786564">
                <a:moveTo>
                  <a:pt x="0" y="0"/>
                </a:moveTo>
                <a:lnTo>
                  <a:pt x="1786564" y="0"/>
                </a:lnTo>
                <a:lnTo>
                  <a:pt x="1786564" y="1097925"/>
                </a:lnTo>
                <a:lnTo>
                  <a:pt x="0" y="10979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597095" y="2506402"/>
            <a:ext cx="4252957" cy="1077447"/>
          </a:xfrm>
          <a:custGeom>
            <a:avLst/>
            <a:gdLst/>
            <a:ahLst/>
            <a:cxnLst/>
            <a:rect r="r" b="b" t="t" l="l"/>
            <a:pathLst>
              <a:path h="1077447" w="4252957">
                <a:moveTo>
                  <a:pt x="0" y="0"/>
                </a:moveTo>
                <a:lnTo>
                  <a:pt x="4252957" y="0"/>
                </a:lnTo>
                <a:lnTo>
                  <a:pt x="4252957" y="1077447"/>
                </a:lnTo>
                <a:lnTo>
                  <a:pt x="0" y="1077447"/>
                </a:lnTo>
                <a:lnTo>
                  <a:pt x="0" y="0"/>
                </a:lnTo>
                <a:close/>
              </a:path>
            </a:pathLst>
          </a:custGeom>
          <a:blipFill>
            <a:blip r:embed="rId10"/>
            <a:stretch>
              <a:fillRect l="-85434" t="-423700" r="-248883" b="-376339"/>
            </a:stretch>
          </a:blipFill>
        </p:spPr>
      </p:sp>
      <p:sp>
        <p:nvSpPr>
          <p:cNvPr name="Freeform 11" id="11"/>
          <p:cNvSpPr/>
          <p:nvPr/>
        </p:nvSpPr>
        <p:spPr>
          <a:xfrm flipH="false" flipV="false" rot="0">
            <a:off x="11829339" y="2339838"/>
            <a:ext cx="4252957" cy="1077447"/>
          </a:xfrm>
          <a:custGeom>
            <a:avLst/>
            <a:gdLst/>
            <a:ahLst/>
            <a:cxnLst/>
            <a:rect r="r" b="b" t="t" l="l"/>
            <a:pathLst>
              <a:path h="1077447" w="4252957">
                <a:moveTo>
                  <a:pt x="0" y="0"/>
                </a:moveTo>
                <a:lnTo>
                  <a:pt x="4252957" y="0"/>
                </a:lnTo>
                <a:lnTo>
                  <a:pt x="4252957" y="1077446"/>
                </a:lnTo>
                <a:lnTo>
                  <a:pt x="0" y="1077446"/>
                </a:lnTo>
                <a:lnTo>
                  <a:pt x="0" y="0"/>
                </a:lnTo>
                <a:close/>
              </a:path>
            </a:pathLst>
          </a:custGeom>
          <a:blipFill>
            <a:blip r:embed="rId10"/>
            <a:stretch>
              <a:fillRect l="-85434" t="-423700" r="-248883" b="-376339"/>
            </a:stretch>
          </a:blipFill>
        </p:spPr>
      </p:sp>
      <p:sp>
        <p:nvSpPr>
          <p:cNvPr name="Freeform 12" id="12"/>
          <p:cNvSpPr/>
          <p:nvPr/>
        </p:nvSpPr>
        <p:spPr>
          <a:xfrm flipH="false" flipV="false" rot="0">
            <a:off x="14036094" y="3930296"/>
            <a:ext cx="1085801" cy="991040"/>
          </a:xfrm>
          <a:custGeom>
            <a:avLst/>
            <a:gdLst/>
            <a:ahLst/>
            <a:cxnLst/>
            <a:rect r="r" b="b" t="t" l="l"/>
            <a:pathLst>
              <a:path h="991040" w="1085801">
                <a:moveTo>
                  <a:pt x="0" y="0"/>
                </a:moveTo>
                <a:lnTo>
                  <a:pt x="1085801" y="0"/>
                </a:lnTo>
                <a:lnTo>
                  <a:pt x="1085801" y="991041"/>
                </a:lnTo>
                <a:lnTo>
                  <a:pt x="0" y="99104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1375321">
            <a:off x="2010027" y="4162809"/>
            <a:ext cx="744105" cy="1835237"/>
          </a:xfrm>
          <a:custGeom>
            <a:avLst/>
            <a:gdLst/>
            <a:ahLst/>
            <a:cxnLst/>
            <a:rect r="r" b="b" t="t" l="l"/>
            <a:pathLst>
              <a:path h="1835237" w="744105">
                <a:moveTo>
                  <a:pt x="0" y="0"/>
                </a:moveTo>
                <a:lnTo>
                  <a:pt x="744105" y="0"/>
                </a:lnTo>
                <a:lnTo>
                  <a:pt x="744105" y="1835237"/>
                </a:lnTo>
                <a:lnTo>
                  <a:pt x="0" y="183523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1587232" y="6334404"/>
            <a:ext cx="1339716" cy="1339716"/>
          </a:xfrm>
          <a:custGeom>
            <a:avLst/>
            <a:gdLst/>
            <a:ahLst/>
            <a:cxnLst/>
            <a:rect r="r" b="b" t="t" l="l"/>
            <a:pathLst>
              <a:path h="1339716" w="1339716">
                <a:moveTo>
                  <a:pt x="0" y="0"/>
                </a:moveTo>
                <a:lnTo>
                  <a:pt x="1339716" y="0"/>
                </a:lnTo>
                <a:lnTo>
                  <a:pt x="1339716" y="1339717"/>
                </a:lnTo>
                <a:lnTo>
                  <a:pt x="0" y="133971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14084623" y="5522528"/>
            <a:ext cx="1037272" cy="1001439"/>
          </a:xfrm>
          <a:custGeom>
            <a:avLst/>
            <a:gdLst/>
            <a:ahLst/>
            <a:cxnLst/>
            <a:rect r="r" b="b" t="t" l="l"/>
            <a:pathLst>
              <a:path h="1001439" w="1037272">
                <a:moveTo>
                  <a:pt x="0" y="0"/>
                </a:moveTo>
                <a:lnTo>
                  <a:pt x="1037272" y="0"/>
                </a:lnTo>
                <a:lnTo>
                  <a:pt x="1037272" y="1001439"/>
                </a:lnTo>
                <a:lnTo>
                  <a:pt x="0" y="100143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6" id="16"/>
          <p:cNvSpPr txBox="true"/>
          <p:nvPr/>
        </p:nvSpPr>
        <p:spPr>
          <a:xfrm rot="0">
            <a:off x="91425" y="-58247"/>
            <a:ext cx="17267358"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Limitaciones y perspectivas</a:t>
            </a:r>
          </a:p>
        </p:txBody>
      </p:sp>
      <p:sp>
        <p:nvSpPr>
          <p:cNvPr name="TextBox 17" id="17"/>
          <p:cNvSpPr txBox="true"/>
          <p:nvPr/>
        </p:nvSpPr>
        <p:spPr>
          <a:xfrm rot="0">
            <a:off x="1538526" y="2721593"/>
            <a:ext cx="2866231" cy="580390"/>
          </a:xfrm>
          <a:prstGeom prst="rect">
            <a:avLst/>
          </a:prstGeom>
        </p:spPr>
        <p:txBody>
          <a:bodyPr anchor="t" rtlCol="false" tIns="0" lIns="0" bIns="0" rIns="0">
            <a:spAutoFit/>
          </a:bodyPr>
          <a:lstStyle/>
          <a:p>
            <a:pPr algn="ctr">
              <a:lnSpc>
                <a:spcPts val="4759"/>
              </a:lnSpc>
            </a:pPr>
            <a:r>
              <a:rPr lang="en-US" b="true" sz="3399">
                <a:solidFill>
                  <a:srgbClr val="082836"/>
                </a:solidFill>
                <a:latin typeface="Open Sans Bold"/>
                <a:ea typeface="Open Sans Bold"/>
                <a:cs typeface="Open Sans Bold"/>
                <a:sym typeface="Open Sans Bold"/>
              </a:rPr>
              <a:t>Limitaciones </a:t>
            </a:r>
          </a:p>
        </p:txBody>
      </p:sp>
      <p:sp>
        <p:nvSpPr>
          <p:cNvPr name="TextBox 18" id="18"/>
          <p:cNvSpPr txBox="true"/>
          <p:nvPr/>
        </p:nvSpPr>
        <p:spPr>
          <a:xfrm rot="0">
            <a:off x="12902880" y="2464736"/>
            <a:ext cx="2839542" cy="580390"/>
          </a:xfrm>
          <a:prstGeom prst="rect">
            <a:avLst/>
          </a:prstGeom>
        </p:spPr>
        <p:txBody>
          <a:bodyPr anchor="t" rtlCol="false" tIns="0" lIns="0" bIns="0" rIns="0">
            <a:spAutoFit/>
          </a:bodyPr>
          <a:lstStyle/>
          <a:p>
            <a:pPr algn="ctr">
              <a:lnSpc>
                <a:spcPts val="4759"/>
              </a:lnSpc>
            </a:pPr>
            <a:r>
              <a:rPr lang="en-US" b="true" sz="3399">
                <a:solidFill>
                  <a:srgbClr val="082836"/>
                </a:solidFill>
                <a:latin typeface="Open Sans Bold"/>
                <a:ea typeface="Open Sans Bold"/>
                <a:cs typeface="Open Sans Bold"/>
                <a:sym typeface="Open Sans Bold"/>
              </a:rPr>
              <a:t>Perspectivas </a:t>
            </a:r>
          </a:p>
        </p:txBody>
      </p:sp>
      <p:sp>
        <p:nvSpPr>
          <p:cNvPr name="TextBox 19" id="19"/>
          <p:cNvSpPr txBox="true"/>
          <p:nvPr/>
        </p:nvSpPr>
        <p:spPr>
          <a:xfrm rot="0">
            <a:off x="3701271" y="3601700"/>
            <a:ext cx="3319164" cy="4621383"/>
          </a:xfrm>
          <a:prstGeom prst="rect">
            <a:avLst/>
          </a:prstGeom>
        </p:spPr>
        <p:txBody>
          <a:bodyPr anchor="t" rtlCol="false" tIns="0" lIns="0" bIns="0" rIns="0">
            <a:spAutoFit/>
          </a:bodyPr>
          <a:lstStyle/>
          <a:p>
            <a:pPr algn="ctr">
              <a:lnSpc>
                <a:spcPts val="3695"/>
              </a:lnSpc>
            </a:pPr>
          </a:p>
          <a:p>
            <a:pPr algn="l">
              <a:lnSpc>
                <a:spcPts val="3695"/>
              </a:lnSpc>
            </a:pPr>
            <a:r>
              <a:rPr lang="en-US" sz="2639">
                <a:solidFill>
                  <a:srgbClr val="000000"/>
                </a:solidFill>
                <a:latin typeface="Open Sans"/>
                <a:ea typeface="Open Sans"/>
                <a:cs typeface="Open Sans"/>
                <a:sym typeface="Open Sans"/>
              </a:rPr>
              <a:t>Predicciones genómicas requieren validación funcional.</a:t>
            </a:r>
          </a:p>
          <a:p>
            <a:pPr algn="l">
              <a:lnSpc>
                <a:spcPts val="3695"/>
              </a:lnSpc>
            </a:pPr>
          </a:p>
          <a:p>
            <a:pPr algn="l">
              <a:lnSpc>
                <a:spcPts val="3695"/>
              </a:lnSpc>
            </a:pPr>
            <a:r>
              <a:rPr lang="en-US" sz="2639">
                <a:solidFill>
                  <a:srgbClr val="000000"/>
                </a:solidFill>
                <a:latin typeface="Open Sans"/>
                <a:ea typeface="Open Sans"/>
                <a:cs typeface="Open Sans"/>
                <a:sym typeface="Open Sans"/>
              </a:rPr>
              <a:t>Datos fenotípicos limitados a condiciones de laboratorio.</a:t>
            </a:r>
          </a:p>
          <a:p>
            <a:pPr algn="ctr">
              <a:lnSpc>
                <a:spcPts val="3695"/>
              </a:lnSpc>
            </a:pPr>
          </a:p>
        </p:txBody>
      </p:sp>
      <p:sp>
        <p:nvSpPr>
          <p:cNvPr name="TextBox 20" id="20"/>
          <p:cNvSpPr txBox="true"/>
          <p:nvPr/>
        </p:nvSpPr>
        <p:spPr>
          <a:xfrm rot="0">
            <a:off x="9754109" y="3369659"/>
            <a:ext cx="3252107" cy="5114550"/>
          </a:xfrm>
          <a:prstGeom prst="rect">
            <a:avLst/>
          </a:prstGeom>
        </p:spPr>
        <p:txBody>
          <a:bodyPr anchor="t" rtlCol="false" tIns="0" lIns="0" bIns="0" rIns="0">
            <a:spAutoFit/>
          </a:bodyPr>
          <a:lstStyle/>
          <a:p>
            <a:pPr algn="l">
              <a:lnSpc>
                <a:spcPts val="3695"/>
              </a:lnSpc>
            </a:pPr>
            <a:r>
              <a:rPr lang="en-US" sz="2639">
                <a:solidFill>
                  <a:srgbClr val="000000"/>
                </a:solidFill>
                <a:latin typeface="Open Sans"/>
                <a:ea typeface="Open Sans"/>
                <a:cs typeface="Open Sans"/>
                <a:sym typeface="Open Sans"/>
              </a:rPr>
              <a:t>RNA-s</a:t>
            </a:r>
            <a:r>
              <a:rPr lang="en-US" sz="2639">
                <a:solidFill>
                  <a:srgbClr val="000000"/>
                </a:solidFill>
                <a:latin typeface="Open Sans"/>
                <a:ea typeface="Open Sans"/>
                <a:cs typeface="Open Sans"/>
                <a:sym typeface="Open Sans"/>
              </a:rPr>
              <a:t>e</a:t>
            </a:r>
            <a:r>
              <a:rPr lang="en-US" sz="2639">
                <a:solidFill>
                  <a:srgbClr val="000000"/>
                </a:solidFill>
                <a:latin typeface="Open Sans"/>
                <a:ea typeface="Open Sans"/>
                <a:cs typeface="Open Sans"/>
                <a:sym typeface="Open Sans"/>
              </a:rPr>
              <a:t>q: Val</a:t>
            </a:r>
            <a:r>
              <a:rPr lang="en-US" sz="2639">
                <a:solidFill>
                  <a:srgbClr val="000000"/>
                </a:solidFill>
                <a:latin typeface="Open Sans"/>
                <a:ea typeface="Open Sans"/>
                <a:cs typeface="Open Sans"/>
                <a:sym typeface="Open Sans"/>
              </a:rPr>
              <a:t>i</a:t>
            </a:r>
            <a:r>
              <a:rPr lang="en-US" sz="2639">
                <a:solidFill>
                  <a:srgbClr val="000000"/>
                </a:solidFill>
                <a:latin typeface="Open Sans"/>
                <a:ea typeface="Open Sans"/>
                <a:cs typeface="Open Sans"/>
                <a:sym typeface="Open Sans"/>
              </a:rPr>
              <a:t>da</a:t>
            </a:r>
            <a:r>
              <a:rPr lang="en-US" sz="2639">
                <a:solidFill>
                  <a:srgbClr val="000000"/>
                </a:solidFill>
                <a:latin typeface="Open Sans"/>
                <a:ea typeface="Open Sans"/>
                <a:cs typeface="Open Sans"/>
                <a:sym typeface="Open Sans"/>
              </a:rPr>
              <a:t>ci</a:t>
            </a:r>
            <a:r>
              <a:rPr lang="en-US" sz="2639">
                <a:solidFill>
                  <a:srgbClr val="000000"/>
                </a:solidFill>
                <a:latin typeface="Open Sans"/>
                <a:ea typeface="Open Sans"/>
                <a:cs typeface="Open Sans"/>
                <a:sym typeface="Open Sans"/>
              </a:rPr>
              <a:t>ó</a:t>
            </a:r>
            <a:r>
              <a:rPr lang="en-US" sz="2639">
                <a:solidFill>
                  <a:srgbClr val="000000"/>
                </a:solidFill>
                <a:latin typeface="Open Sans"/>
                <a:ea typeface="Open Sans"/>
                <a:cs typeface="Open Sans"/>
                <a:sym typeface="Open Sans"/>
              </a:rPr>
              <a:t>n </a:t>
            </a:r>
            <a:r>
              <a:rPr lang="en-US" sz="2639">
                <a:solidFill>
                  <a:srgbClr val="000000"/>
                </a:solidFill>
                <a:latin typeface="Open Sans"/>
                <a:ea typeface="Open Sans"/>
                <a:cs typeface="Open Sans"/>
                <a:sym typeface="Open Sans"/>
              </a:rPr>
              <a:t>d</a:t>
            </a:r>
            <a:r>
              <a:rPr lang="en-US" sz="2639">
                <a:solidFill>
                  <a:srgbClr val="000000"/>
                </a:solidFill>
                <a:latin typeface="Open Sans"/>
                <a:ea typeface="Open Sans"/>
                <a:cs typeface="Open Sans"/>
                <a:sym typeface="Open Sans"/>
              </a:rPr>
              <a:t>e e</a:t>
            </a:r>
            <a:r>
              <a:rPr lang="en-US" sz="2639">
                <a:solidFill>
                  <a:srgbClr val="000000"/>
                </a:solidFill>
                <a:latin typeface="Open Sans"/>
                <a:ea typeface="Open Sans"/>
                <a:cs typeface="Open Sans"/>
                <a:sym typeface="Open Sans"/>
              </a:rPr>
              <a:t>xp</a:t>
            </a:r>
            <a:r>
              <a:rPr lang="en-US" sz="2639">
                <a:solidFill>
                  <a:srgbClr val="000000"/>
                </a:solidFill>
                <a:latin typeface="Open Sans"/>
                <a:ea typeface="Open Sans"/>
                <a:cs typeface="Open Sans"/>
                <a:sym typeface="Open Sans"/>
              </a:rPr>
              <a:t>re</a:t>
            </a:r>
            <a:r>
              <a:rPr lang="en-US" sz="2639">
                <a:solidFill>
                  <a:srgbClr val="000000"/>
                </a:solidFill>
                <a:latin typeface="Open Sans"/>
                <a:ea typeface="Open Sans"/>
                <a:cs typeface="Open Sans"/>
                <a:sym typeface="Open Sans"/>
              </a:rPr>
              <a:t>s</a:t>
            </a:r>
            <a:r>
              <a:rPr lang="en-US" sz="2639">
                <a:solidFill>
                  <a:srgbClr val="000000"/>
                </a:solidFill>
                <a:latin typeface="Open Sans"/>
                <a:ea typeface="Open Sans"/>
                <a:cs typeface="Open Sans"/>
                <a:sym typeface="Open Sans"/>
              </a:rPr>
              <a:t>ión </a:t>
            </a:r>
            <a:r>
              <a:rPr lang="en-US" sz="2639">
                <a:solidFill>
                  <a:srgbClr val="000000"/>
                </a:solidFill>
                <a:latin typeface="Open Sans"/>
                <a:ea typeface="Open Sans"/>
                <a:cs typeface="Open Sans"/>
                <a:sym typeface="Open Sans"/>
              </a:rPr>
              <a:t>gé</a:t>
            </a:r>
            <a:r>
              <a:rPr lang="en-US" sz="2639">
                <a:solidFill>
                  <a:srgbClr val="000000"/>
                </a:solidFill>
                <a:latin typeface="Open Sans"/>
                <a:ea typeface="Open Sans"/>
                <a:cs typeface="Open Sans"/>
                <a:sym typeface="Open Sans"/>
              </a:rPr>
              <a:t>ni</a:t>
            </a:r>
            <a:r>
              <a:rPr lang="en-US" sz="2639">
                <a:solidFill>
                  <a:srgbClr val="000000"/>
                </a:solidFill>
                <a:latin typeface="Open Sans"/>
                <a:ea typeface="Open Sans"/>
                <a:cs typeface="Open Sans"/>
                <a:sym typeface="Open Sans"/>
              </a:rPr>
              <a:t>c</a:t>
            </a:r>
            <a:r>
              <a:rPr lang="en-US" sz="2639">
                <a:solidFill>
                  <a:srgbClr val="000000"/>
                </a:solidFill>
                <a:latin typeface="Open Sans"/>
                <a:ea typeface="Open Sans"/>
                <a:cs typeface="Open Sans"/>
                <a:sym typeface="Open Sans"/>
              </a:rPr>
              <a:t>a</a:t>
            </a:r>
            <a:r>
              <a:rPr lang="en-US" sz="2639">
                <a:solidFill>
                  <a:srgbClr val="000000"/>
                </a:solidFill>
                <a:latin typeface="Open Sans"/>
                <a:ea typeface="Open Sans"/>
                <a:cs typeface="Open Sans"/>
                <a:sym typeface="Open Sans"/>
              </a:rPr>
              <a:t> b</a:t>
            </a:r>
            <a:r>
              <a:rPr lang="en-US" sz="2639">
                <a:solidFill>
                  <a:srgbClr val="000000"/>
                </a:solidFill>
                <a:latin typeface="Open Sans"/>
                <a:ea typeface="Open Sans"/>
                <a:cs typeface="Open Sans"/>
                <a:sym typeface="Open Sans"/>
              </a:rPr>
              <a:t>a</a:t>
            </a:r>
            <a:r>
              <a:rPr lang="en-US" sz="2639">
                <a:solidFill>
                  <a:srgbClr val="000000"/>
                </a:solidFill>
                <a:latin typeface="Open Sans"/>
                <a:ea typeface="Open Sans"/>
                <a:cs typeface="Open Sans"/>
                <a:sym typeface="Open Sans"/>
              </a:rPr>
              <a:t>j</a:t>
            </a:r>
            <a:r>
              <a:rPr lang="en-US" sz="2639">
                <a:solidFill>
                  <a:srgbClr val="000000"/>
                </a:solidFill>
                <a:latin typeface="Open Sans"/>
                <a:ea typeface="Open Sans"/>
                <a:cs typeface="Open Sans"/>
                <a:sym typeface="Open Sans"/>
              </a:rPr>
              <a:t>o e</a:t>
            </a:r>
            <a:r>
              <a:rPr lang="en-US" sz="2639">
                <a:solidFill>
                  <a:srgbClr val="000000"/>
                </a:solidFill>
                <a:latin typeface="Open Sans"/>
                <a:ea typeface="Open Sans"/>
                <a:cs typeface="Open Sans"/>
                <a:sym typeface="Open Sans"/>
              </a:rPr>
              <a:t>s</a:t>
            </a:r>
            <a:r>
              <a:rPr lang="en-US" sz="2639">
                <a:solidFill>
                  <a:srgbClr val="000000"/>
                </a:solidFill>
                <a:latin typeface="Open Sans"/>
                <a:ea typeface="Open Sans"/>
                <a:cs typeface="Open Sans"/>
                <a:sym typeface="Open Sans"/>
              </a:rPr>
              <a:t>t</a:t>
            </a:r>
            <a:r>
              <a:rPr lang="en-US" sz="2639">
                <a:solidFill>
                  <a:srgbClr val="000000"/>
                </a:solidFill>
                <a:latin typeface="Open Sans"/>
                <a:ea typeface="Open Sans"/>
                <a:cs typeface="Open Sans"/>
                <a:sym typeface="Open Sans"/>
              </a:rPr>
              <a:t>ré</a:t>
            </a:r>
            <a:r>
              <a:rPr lang="en-US" sz="2639">
                <a:solidFill>
                  <a:srgbClr val="000000"/>
                </a:solidFill>
                <a:latin typeface="Open Sans"/>
                <a:ea typeface="Open Sans"/>
                <a:cs typeface="Open Sans"/>
                <a:sym typeface="Open Sans"/>
              </a:rPr>
              <a:t>s </a:t>
            </a:r>
            <a:r>
              <a:rPr lang="en-US" sz="2639">
                <a:solidFill>
                  <a:srgbClr val="000000"/>
                </a:solidFill>
                <a:latin typeface="Open Sans"/>
                <a:ea typeface="Open Sans"/>
                <a:cs typeface="Open Sans"/>
                <a:sym typeface="Open Sans"/>
              </a:rPr>
              <a:t>rea</a:t>
            </a:r>
            <a:r>
              <a:rPr lang="en-US" sz="2639">
                <a:solidFill>
                  <a:srgbClr val="000000"/>
                </a:solidFill>
                <a:latin typeface="Open Sans"/>
                <a:ea typeface="Open Sans"/>
                <a:cs typeface="Open Sans"/>
                <a:sym typeface="Open Sans"/>
              </a:rPr>
              <a:t>l.</a:t>
            </a:r>
          </a:p>
          <a:p>
            <a:pPr algn="l">
              <a:lnSpc>
                <a:spcPts val="3695"/>
              </a:lnSpc>
            </a:pPr>
          </a:p>
          <a:p>
            <a:pPr algn="l">
              <a:lnSpc>
                <a:spcPts val="3695"/>
              </a:lnSpc>
            </a:pPr>
            <a:r>
              <a:rPr lang="en-US" sz="2639">
                <a:solidFill>
                  <a:srgbClr val="000000"/>
                </a:solidFill>
                <a:latin typeface="Open Sans"/>
                <a:ea typeface="Open Sans"/>
                <a:cs typeface="Open Sans"/>
                <a:sym typeface="Open Sans"/>
              </a:rPr>
              <a:t>Ens</a:t>
            </a:r>
            <a:r>
              <a:rPr lang="en-US" sz="2639">
                <a:solidFill>
                  <a:srgbClr val="000000"/>
                </a:solidFill>
                <a:latin typeface="Open Sans"/>
                <a:ea typeface="Open Sans"/>
                <a:cs typeface="Open Sans"/>
                <a:sym typeface="Open Sans"/>
              </a:rPr>
              <a:t>a</a:t>
            </a:r>
            <a:r>
              <a:rPr lang="en-US" sz="2639">
                <a:solidFill>
                  <a:srgbClr val="000000"/>
                </a:solidFill>
                <a:latin typeface="Open Sans"/>
                <a:ea typeface="Open Sans"/>
                <a:cs typeface="Open Sans"/>
                <a:sym typeface="Open Sans"/>
              </a:rPr>
              <a:t>y</a:t>
            </a:r>
            <a:r>
              <a:rPr lang="en-US" sz="2639">
                <a:solidFill>
                  <a:srgbClr val="000000"/>
                </a:solidFill>
                <a:latin typeface="Open Sans"/>
                <a:ea typeface="Open Sans"/>
                <a:cs typeface="Open Sans"/>
                <a:sym typeface="Open Sans"/>
              </a:rPr>
              <a:t>os </a:t>
            </a:r>
            <a:r>
              <a:rPr lang="en-US" sz="2639">
                <a:solidFill>
                  <a:srgbClr val="000000"/>
                </a:solidFill>
                <a:latin typeface="Open Sans"/>
                <a:ea typeface="Open Sans"/>
                <a:cs typeface="Open Sans"/>
                <a:sym typeface="Open Sans"/>
              </a:rPr>
              <a:t>en</a:t>
            </a:r>
            <a:r>
              <a:rPr lang="en-US" sz="2639">
                <a:solidFill>
                  <a:srgbClr val="000000"/>
                </a:solidFill>
                <a:latin typeface="Open Sans"/>
                <a:ea typeface="Open Sans"/>
                <a:cs typeface="Open Sans"/>
                <a:sym typeface="Open Sans"/>
              </a:rPr>
              <a:t> </a:t>
            </a:r>
            <a:r>
              <a:rPr lang="en-US" sz="2639">
                <a:solidFill>
                  <a:srgbClr val="000000"/>
                </a:solidFill>
                <a:latin typeface="Open Sans"/>
                <a:ea typeface="Open Sans"/>
                <a:cs typeface="Open Sans"/>
                <a:sym typeface="Open Sans"/>
              </a:rPr>
              <a:t>suel</a:t>
            </a:r>
            <a:r>
              <a:rPr lang="en-US" sz="2639">
                <a:solidFill>
                  <a:srgbClr val="000000"/>
                </a:solidFill>
                <a:latin typeface="Open Sans"/>
                <a:ea typeface="Open Sans"/>
                <a:cs typeface="Open Sans"/>
                <a:sym typeface="Open Sans"/>
              </a:rPr>
              <a:t>o</a:t>
            </a:r>
            <a:r>
              <a:rPr lang="en-US" sz="2639">
                <a:solidFill>
                  <a:srgbClr val="000000"/>
                </a:solidFill>
                <a:latin typeface="Open Sans"/>
                <a:ea typeface="Open Sans"/>
                <a:cs typeface="Open Sans"/>
                <a:sym typeface="Open Sans"/>
              </a:rPr>
              <a:t>: Ef</a:t>
            </a:r>
            <a:r>
              <a:rPr lang="en-US" sz="2639">
                <a:solidFill>
                  <a:srgbClr val="000000"/>
                </a:solidFill>
                <a:latin typeface="Open Sans"/>
                <a:ea typeface="Open Sans"/>
                <a:cs typeface="Open Sans"/>
                <a:sym typeface="Open Sans"/>
              </a:rPr>
              <a:t>ic</a:t>
            </a:r>
            <a:r>
              <a:rPr lang="en-US" sz="2639">
                <a:solidFill>
                  <a:srgbClr val="000000"/>
                </a:solidFill>
                <a:latin typeface="Open Sans"/>
                <a:ea typeface="Open Sans"/>
                <a:cs typeface="Open Sans"/>
                <a:sym typeface="Open Sans"/>
              </a:rPr>
              <a:t>ac</a:t>
            </a:r>
            <a:r>
              <a:rPr lang="en-US" sz="2639">
                <a:solidFill>
                  <a:srgbClr val="000000"/>
                </a:solidFill>
                <a:latin typeface="Open Sans"/>
                <a:ea typeface="Open Sans"/>
                <a:cs typeface="Open Sans"/>
                <a:sym typeface="Open Sans"/>
              </a:rPr>
              <a:t>i</a:t>
            </a:r>
            <a:r>
              <a:rPr lang="en-US" sz="2639">
                <a:solidFill>
                  <a:srgbClr val="000000"/>
                </a:solidFill>
                <a:latin typeface="Open Sans"/>
                <a:ea typeface="Open Sans"/>
                <a:cs typeface="Open Sans"/>
                <a:sym typeface="Open Sans"/>
              </a:rPr>
              <a:t>a PGP</a:t>
            </a:r>
            <a:r>
              <a:rPr lang="en-US" sz="2639">
                <a:solidFill>
                  <a:srgbClr val="000000"/>
                </a:solidFill>
                <a:latin typeface="Open Sans"/>
                <a:ea typeface="Open Sans"/>
                <a:cs typeface="Open Sans"/>
                <a:sym typeface="Open Sans"/>
              </a:rPr>
              <a:t> e</a:t>
            </a:r>
            <a:r>
              <a:rPr lang="en-US" sz="2639">
                <a:solidFill>
                  <a:srgbClr val="000000"/>
                </a:solidFill>
                <a:latin typeface="Open Sans"/>
                <a:ea typeface="Open Sans"/>
                <a:cs typeface="Open Sans"/>
                <a:sym typeface="Open Sans"/>
              </a:rPr>
              <a:t>n</a:t>
            </a:r>
            <a:r>
              <a:rPr lang="en-US" sz="2639">
                <a:solidFill>
                  <a:srgbClr val="000000"/>
                </a:solidFill>
                <a:latin typeface="Open Sans"/>
                <a:ea typeface="Open Sans"/>
                <a:cs typeface="Open Sans"/>
                <a:sym typeface="Open Sans"/>
              </a:rPr>
              <a:t> </a:t>
            </a:r>
            <a:r>
              <a:rPr lang="en-US" sz="2639">
                <a:solidFill>
                  <a:srgbClr val="000000"/>
                </a:solidFill>
                <a:latin typeface="Open Sans"/>
                <a:ea typeface="Open Sans"/>
                <a:cs typeface="Open Sans"/>
                <a:sym typeface="Open Sans"/>
              </a:rPr>
              <a:t>L</a:t>
            </a:r>
            <a:r>
              <a:rPr lang="en-US" sz="2639">
                <a:solidFill>
                  <a:srgbClr val="000000"/>
                </a:solidFill>
                <a:latin typeface="Open Sans"/>
                <a:ea typeface="Open Sans"/>
                <a:cs typeface="Open Sans"/>
                <a:sym typeface="Open Sans"/>
              </a:rPr>
              <a:t>a</a:t>
            </a:r>
            <a:r>
              <a:rPr lang="en-US" sz="2639">
                <a:solidFill>
                  <a:srgbClr val="000000"/>
                </a:solidFill>
                <a:latin typeface="Open Sans"/>
                <a:ea typeface="Open Sans"/>
                <a:cs typeface="Open Sans"/>
                <a:sym typeface="Open Sans"/>
              </a:rPr>
              <a:t> Guaji</a:t>
            </a:r>
            <a:r>
              <a:rPr lang="en-US" sz="2639">
                <a:solidFill>
                  <a:srgbClr val="000000"/>
                </a:solidFill>
                <a:latin typeface="Open Sans"/>
                <a:ea typeface="Open Sans"/>
                <a:cs typeface="Open Sans"/>
                <a:sym typeface="Open Sans"/>
              </a:rPr>
              <a:t>ra</a:t>
            </a:r>
            <a:r>
              <a:rPr lang="en-US" sz="2639">
                <a:solidFill>
                  <a:srgbClr val="000000"/>
                </a:solidFill>
                <a:latin typeface="Open Sans"/>
                <a:ea typeface="Open Sans"/>
                <a:cs typeface="Open Sans"/>
                <a:sym typeface="Open Sans"/>
              </a:rPr>
              <a:t> baj</a:t>
            </a:r>
            <a:r>
              <a:rPr lang="en-US" sz="2639">
                <a:solidFill>
                  <a:srgbClr val="000000"/>
                </a:solidFill>
                <a:latin typeface="Open Sans"/>
                <a:ea typeface="Open Sans"/>
                <a:cs typeface="Open Sans"/>
                <a:sym typeface="Open Sans"/>
              </a:rPr>
              <a:t>o</a:t>
            </a:r>
            <a:r>
              <a:rPr lang="en-US" sz="2639">
                <a:solidFill>
                  <a:srgbClr val="000000"/>
                </a:solidFill>
                <a:latin typeface="Open Sans"/>
                <a:ea typeface="Open Sans"/>
                <a:cs typeface="Open Sans"/>
                <a:sym typeface="Open Sans"/>
              </a:rPr>
              <a:t> camp</a:t>
            </a:r>
            <a:r>
              <a:rPr lang="en-US" sz="2639">
                <a:solidFill>
                  <a:srgbClr val="000000"/>
                </a:solidFill>
                <a:latin typeface="Open Sans"/>
                <a:ea typeface="Open Sans"/>
                <a:cs typeface="Open Sans"/>
                <a:sym typeface="Open Sans"/>
              </a:rPr>
              <a:t>o.</a:t>
            </a:r>
          </a:p>
          <a:p>
            <a:pPr algn="l">
              <a:lnSpc>
                <a:spcPts val="3695"/>
              </a:lnSpc>
            </a:pPr>
          </a:p>
          <a:p>
            <a:pPr algn="l">
              <a:lnSpc>
                <a:spcPts val="3695"/>
              </a:lnSpc>
            </a:pPr>
            <a:r>
              <a:rPr lang="en-US" sz="2639">
                <a:solidFill>
                  <a:srgbClr val="000000"/>
                </a:solidFill>
                <a:latin typeface="Open Sans"/>
                <a:ea typeface="Open Sans"/>
                <a:cs typeface="Open Sans"/>
                <a:sym typeface="Open Sans"/>
              </a:rPr>
              <a:t>Ensayos de biocontrol.</a:t>
            </a:r>
          </a:p>
          <a:p>
            <a:pPr algn="l">
              <a:lnSpc>
                <a:spcPts val="3695"/>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91425" y="-58247"/>
            <a:ext cx="16338141"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Referencias</a:t>
            </a:r>
          </a:p>
        </p:txBody>
      </p:sp>
      <p:sp>
        <p:nvSpPr>
          <p:cNvPr name="TextBox 9" id="9"/>
          <p:cNvSpPr txBox="true"/>
          <p:nvPr/>
        </p:nvSpPr>
        <p:spPr>
          <a:xfrm rot="0">
            <a:off x="1224976" y="1569086"/>
            <a:ext cx="15838047" cy="7329804"/>
          </a:xfrm>
          <a:prstGeom prst="rect">
            <a:avLst/>
          </a:prstGeom>
        </p:spPr>
        <p:txBody>
          <a:bodyPr anchor="t" rtlCol="false" tIns="0" lIns="0" bIns="0" rIns="0">
            <a:spAutoFit/>
          </a:bodyPr>
          <a:lstStyle/>
          <a:p>
            <a:pPr algn="just" marL="280681" indent="-140340" lvl="1">
              <a:lnSpc>
                <a:spcPts val="1820"/>
              </a:lnSpc>
              <a:buAutoNum type="arabicPeriod" startAt="1"/>
            </a:pPr>
            <a:r>
              <a:rPr lang="en-US" sz="1300">
                <a:solidFill>
                  <a:srgbClr val="000000"/>
                </a:solidFill>
                <a:latin typeface="Arial"/>
                <a:ea typeface="Arial"/>
                <a:cs typeface="Arial"/>
                <a:sym typeface="Arial"/>
              </a:rPr>
              <a:t>Davis, J. J., Wattam, </a:t>
            </a:r>
            <a:r>
              <a:rPr lang="en-US" sz="1300">
                <a:solidFill>
                  <a:srgbClr val="000000"/>
                </a:solidFill>
                <a:latin typeface="Arial"/>
                <a:ea typeface="Arial"/>
                <a:cs typeface="Arial"/>
                <a:sym typeface="Arial"/>
              </a:rPr>
              <a:t>A. R., Aziz, R. K., Brettin, T., Butler, R., Butler, R. M., ... &amp; Stevens, R. (2020). The PATRIC Bioinformatics Resource Center: expanding data and analysis capabilities. Nucleic acids research, 48(D1), D606-D612. </a:t>
            </a:r>
          </a:p>
          <a:p>
            <a:pPr algn="just" marL="280681" indent="-140340" lvl="1">
              <a:lnSpc>
                <a:spcPts val="1820"/>
              </a:lnSpc>
              <a:buAutoNum type="arabicPeriod" startAt="1"/>
            </a:pPr>
            <a:r>
              <a:rPr lang="en-US" sz="1300">
                <a:solidFill>
                  <a:srgbClr val="000000"/>
                </a:solidFill>
                <a:latin typeface="Arial"/>
                <a:ea typeface="Arial"/>
                <a:cs typeface="Arial"/>
                <a:sym typeface="Arial"/>
              </a:rPr>
              <a:t>Hao, Z., AghaKouchak, A., Nakhjiri, N., Farahmand, A.: Global integrated drought monitoring and prediction system (GIDMaPS) data sets. figshare https: //doi.org/10.6084/m9.figshare.853801 (2014) </a:t>
            </a:r>
          </a:p>
          <a:p>
            <a:pPr algn="just" marL="280681" indent="-140340" lvl="1">
              <a:lnSpc>
                <a:spcPts val="1820"/>
              </a:lnSpc>
              <a:buAutoNum type="arabicPeriod" startAt="1"/>
            </a:pPr>
            <a:r>
              <a:rPr lang="en-US" sz="1300">
                <a:solidFill>
                  <a:srgbClr val="000000"/>
                </a:solidFill>
                <a:latin typeface="Arial"/>
                <a:ea typeface="Arial"/>
                <a:cs typeface="Arial"/>
                <a:sym typeface="Arial"/>
              </a:rPr>
              <a:t> Das, S. y Dash, HR (2014). Biorremediación microbiana: una herramienta potencial para la restauración de áreas contaminadas. En Biodegradación microbiana y biorremediación (pp. 1-21). Elsevier.</a:t>
            </a:r>
          </a:p>
          <a:p>
            <a:pPr algn="just" marL="280681" indent="-140340" lvl="1">
              <a:lnSpc>
                <a:spcPts val="1820"/>
              </a:lnSpc>
              <a:buAutoNum type="arabicPeriod" startAt="1"/>
            </a:pPr>
            <a:r>
              <a:rPr lang="en-US" sz="1300">
                <a:solidFill>
                  <a:srgbClr val="000000"/>
                </a:solidFill>
                <a:latin typeface="Arial"/>
                <a:ea typeface="Arial"/>
                <a:cs typeface="Arial"/>
                <a:sym typeface="Arial"/>
              </a:rPr>
              <a:t> antiSMASH 8.0: capacidades extendidas de detección de grupos de genes y análisis de química, enzimología y regulación</a:t>
            </a:r>
          </a:p>
          <a:p>
            <a:pPr algn="just" marL="280681" indent="-140340" lvl="1">
              <a:lnSpc>
                <a:spcPts val="1820"/>
              </a:lnSpc>
              <a:buAutoNum type="arabicPeriod" startAt="1"/>
            </a:pPr>
            <a:r>
              <a:rPr lang="en-US" sz="1300">
                <a:solidFill>
                  <a:srgbClr val="000000"/>
                </a:solidFill>
                <a:latin typeface="Arial"/>
                <a:ea typeface="Arial"/>
                <a:cs typeface="Arial"/>
                <a:sym typeface="Arial"/>
              </a:rPr>
              <a:t>Kai Blin, Simon Shaw, Lisa Vader, Judit Szenei, Zachary L Reitz, Hannah E Augustijn, José DD Cediel-Becerra, Valérie de Crécy-Lagard, Robert A Koetsier, Sam E Williams, Pablo Cruz-Morales, Sopida Wongwas, Alejandro E Segurado Luchsinger, Friederike Biermann, Aleksandra Korenskaia, Mitja M Zdouc,  Nucleic Acids Research (2025) doi: 10.1093/nar/gkaf334 .</a:t>
            </a:r>
          </a:p>
          <a:p>
            <a:pPr algn="just" marL="280681" indent="-140340" lvl="1">
              <a:lnSpc>
                <a:spcPts val="1820"/>
              </a:lnSpc>
              <a:buAutoNum type="arabicPeriod" startAt="1"/>
            </a:pPr>
            <a:r>
              <a:rPr lang="en-US" sz="1300">
                <a:solidFill>
                  <a:srgbClr val="000000"/>
                </a:solidFill>
                <a:latin typeface="Arial"/>
                <a:ea typeface="Arial"/>
                <a:cs typeface="Arial"/>
                <a:sym typeface="Arial"/>
              </a:rPr>
              <a:t>5. Page, A. J., Cummins, N., Hunt, M., Taylor, B., Keating, J. M., Balakrishnan, M., ... &amp; Thomson, N. R. (2015). Roary: rapid large-scale prokaryote pan genome analysis. Bioinformatics, 31(22), 3691-3693. </a:t>
            </a:r>
          </a:p>
          <a:p>
            <a:pPr algn="just" marL="280681" indent="-140340" lvl="1">
              <a:lnSpc>
                <a:spcPts val="1820"/>
              </a:lnSpc>
              <a:buAutoNum type="arabicPeriod" startAt="1"/>
            </a:pPr>
            <a:r>
              <a:rPr lang="en-US" sz="1300">
                <a:solidFill>
                  <a:srgbClr val="000000"/>
                </a:solidFill>
                <a:latin typeface="Arial"/>
                <a:ea typeface="Arial"/>
                <a:cs typeface="Arial"/>
                <a:sym typeface="Arial"/>
              </a:rPr>
              <a:t>PathogenFinder - Distinguishing Friend from Foe Using Bacterial Whole Genome Sequence Data.</a:t>
            </a:r>
          </a:p>
          <a:p>
            <a:pPr algn="just" marL="280681" indent="-140340" lvl="1">
              <a:lnSpc>
                <a:spcPts val="1820"/>
              </a:lnSpc>
              <a:buAutoNum type="arabicPeriod" startAt="1"/>
            </a:pPr>
            <a:r>
              <a:rPr lang="en-US" sz="1300">
                <a:solidFill>
                  <a:srgbClr val="000000"/>
                </a:solidFill>
                <a:latin typeface="Arial"/>
                <a:ea typeface="Arial"/>
                <a:cs typeface="Arial"/>
                <a:sym typeface="Arial"/>
              </a:rPr>
              <a:t>Cosentino S, Voldby Larsen M, Møller Aarestrup F, Lund O (2013) PLoS ONE 8(10): e77302. PMID: </a:t>
            </a:r>
            <a:r>
              <a:rPr lang="en-US" sz="1300" u="sng">
                <a:solidFill>
                  <a:srgbClr val="000000"/>
                </a:solidFill>
                <a:latin typeface="Arial"/>
                <a:ea typeface="Arial"/>
                <a:cs typeface="Arial"/>
                <a:sym typeface="Arial"/>
                <a:hlinkClick r:id="rId6" tooltip="http://www.ncbi.nlm.nih.gov/pubmed/24204795"/>
              </a:rPr>
              <a:t>24204795</a:t>
            </a:r>
            <a:r>
              <a:rPr lang="en-US" sz="1300">
                <a:solidFill>
                  <a:srgbClr val="000000"/>
                </a:solidFill>
                <a:latin typeface="Arial"/>
                <a:ea typeface="Arial"/>
                <a:cs typeface="Arial"/>
                <a:sym typeface="Arial"/>
              </a:rPr>
              <a:t>   doi: </a:t>
            </a:r>
            <a:r>
              <a:rPr lang="en-US" sz="1300" u="sng">
                <a:solidFill>
                  <a:srgbClr val="000000"/>
                </a:solidFill>
                <a:latin typeface="Arial"/>
                <a:ea typeface="Arial"/>
                <a:cs typeface="Arial"/>
                <a:sym typeface="Arial"/>
                <a:hlinkClick r:id="rId7" tooltip="http://dx.doi.org/10.1371/journal.pone.0077302"/>
              </a:rPr>
              <a:t>10.1371/journal.pone.0077302</a:t>
            </a:r>
          </a:p>
          <a:p>
            <a:pPr algn="just" marL="280681" indent="-140340" lvl="1">
              <a:lnSpc>
                <a:spcPts val="1820"/>
              </a:lnSpc>
              <a:buAutoNum type="arabicPeriod" startAt="1"/>
            </a:pPr>
            <a:r>
              <a:rPr lang="en-US" sz="1300">
                <a:solidFill>
                  <a:srgbClr val="000000"/>
                </a:solidFill>
                <a:latin typeface="Arial"/>
                <a:ea typeface="Arial"/>
                <a:cs typeface="Arial"/>
                <a:sym typeface="Arial"/>
              </a:rPr>
              <a:t> La Comunidad Galaxy. </a:t>
            </a:r>
            <a:r>
              <a:rPr lang="en-US" sz="1300">
                <a:solidFill>
                  <a:srgbClr val="000000"/>
                </a:solidFill>
                <a:latin typeface="Arial"/>
                <a:ea typeface="Arial"/>
                <a:cs typeface="Arial"/>
                <a:sym typeface="Arial"/>
                <a:hlinkClick r:id="rId8" tooltip="https://academic.oup.com/nar/advance-article/doi/10.1093/nar/gkae410/7676834"/>
              </a:rPr>
              <a:t>La plataforma Galaxy para análisis de datos accesibles, reproducibles y colaborativos: actualización de 2024</a:t>
            </a:r>
            <a:r>
              <a:rPr lang="en-US" sz="1300">
                <a:solidFill>
                  <a:srgbClr val="000000"/>
                </a:solidFill>
                <a:latin typeface="Arial"/>
                <a:ea typeface="Arial"/>
                <a:cs typeface="Arial"/>
                <a:sym typeface="Arial"/>
              </a:rPr>
              <a:t> , Nucleic Acids Research , 2024; gkae410, </a:t>
            </a:r>
            <a:r>
              <a:rPr lang="en-US" sz="1300">
                <a:solidFill>
                  <a:srgbClr val="000000"/>
                </a:solidFill>
                <a:latin typeface="Arial"/>
                <a:ea typeface="Arial"/>
                <a:cs typeface="Arial"/>
                <a:sym typeface="Arial"/>
                <a:hlinkClick r:id="rId9" tooltip="https://doi.org/10.1093/nar/gkae410"/>
              </a:rPr>
              <a:t>https://doi.org/10.1093/nar/gkae410</a:t>
            </a:r>
          </a:p>
          <a:p>
            <a:pPr algn="just" marL="280681" indent="-140340" lvl="1">
              <a:lnSpc>
                <a:spcPts val="1820"/>
              </a:lnSpc>
              <a:buAutoNum type="arabicPeriod" startAt="1"/>
            </a:pPr>
            <a:r>
              <a:rPr lang="en-US" sz="1300">
                <a:solidFill>
                  <a:srgbClr val="000000"/>
                </a:solidFill>
                <a:latin typeface="Arial"/>
                <a:ea typeface="Arial"/>
                <a:cs typeface="Arial"/>
                <a:sym typeface="Arial"/>
              </a:rPr>
              <a:t>Centro Nacional de Información Biotecnológica (NCBI) [Internet]. Bethesda (MD): Biblioteca Nacional de Medicina (EE. UU.), Centro Nacional de Información Biotecnológica; [2025]. Disponible en: https://www.ncbi.nlm.nih.gov/</a:t>
            </a:r>
          </a:p>
          <a:p>
            <a:pPr algn="just" marL="280681" indent="-140340" lvl="1">
              <a:lnSpc>
                <a:spcPts val="1820"/>
              </a:lnSpc>
              <a:buAutoNum type="arabicPeriod" startAt="1"/>
            </a:pPr>
            <a:r>
              <a:rPr lang="en-US" sz="1300">
                <a:solidFill>
                  <a:srgbClr val="000000"/>
                </a:solidFill>
                <a:latin typeface="Arial"/>
                <a:ea typeface="Arial"/>
                <a:cs typeface="Arial"/>
                <a:sym typeface="Arial"/>
              </a:rPr>
              <a:t>Naik, MK, Naik, RG, Naik, BG, Nandish, MS, Ekabote, SD y Sreenivasa, MY (2023). Investigación sobre las propiedades antibacterianas, probióticas y promotoras del crecimiento vegetal de Enterococcus faecium MYSBC14 de la cereza azul. Revista de la Sociedad Saudí de Ciencias Agrícolas , 22 (7), 439-448.</a:t>
            </a:r>
          </a:p>
          <a:p>
            <a:pPr algn="just" marL="280681" indent="-140340" lvl="1">
              <a:lnSpc>
                <a:spcPts val="1820"/>
              </a:lnSpc>
              <a:buAutoNum type="arabicPeriod" startAt="1"/>
            </a:pPr>
            <a:r>
              <a:rPr lang="en-US" sz="1300">
                <a:solidFill>
                  <a:srgbClr val="000000"/>
                </a:solidFill>
                <a:latin typeface="Arial"/>
                <a:ea typeface="Arial"/>
                <a:cs typeface="Arial"/>
                <a:sym typeface="Arial"/>
              </a:rPr>
              <a:t> Panwar, M., Tewari, R. y Nayyar, H. (2016). Las rizobacterias nativas promotoras del crecimiento de plantas tolerantes al halo, Enterococcus y Pantoea sp., mejoran el rendimiento de semillas de frijol mungo (Vigna radiata L.) en suelos salinos al reducir la absorción de sodio y el daño por estrés. Fisiología y Biología Molecular de Plantas , 22 (4), 445-459.</a:t>
            </a:r>
          </a:p>
          <a:p>
            <a:pPr algn="just" marL="280681" indent="-140340" lvl="1">
              <a:lnSpc>
                <a:spcPts val="1820"/>
              </a:lnSpc>
              <a:buAutoNum type="arabicPeriod" startAt="1"/>
            </a:pPr>
            <a:r>
              <a:rPr lang="en-US" sz="1300">
                <a:solidFill>
                  <a:srgbClr val="000000"/>
                </a:solidFill>
                <a:latin typeface="Arial"/>
                <a:ea typeface="Arial"/>
                <a:cs typeface="Arial"/>
                <a:sym typeface="Arial"/>
              </a:rPr>
              <a:t> Kumawat, KC, Sharma, P., Nagpal, S., Gupta, RK, Sirari, A., Nair, RM, ... y Singh, S. (2021). Inoculación microbiana dual: ¿un punto de inflexión? Bioestimulantes bacterianos con características multifuncionales promotoras del crecimiento para mitigar el estrés salino en frijol mungo de primavera. Frontiers in microbiology , 11 , 600576.</a:t>
            </a:r>
          </a:p>
          <a:p>
            <a:pPr algn="just" marL="280681" indent="-140340" lvl="1">
              <a:lnSpc>
                <a:spcPts val="1820"/>
              </a:lnSpc>
              <a:buAutoNum type="arabicPeriod" startAt="1"/>
            </a:pPr>
            <a:r>
              <a:rPr lang="en-US" sz="1300">
                <a:solidFill>
                  <a:srgbClr val="000000"/>
                </a:solidFill>
                <a:latin typeface="Arial"/>
                <a:ea typeface="Arial"/>
                <a:cs typeface="Arial"/>
                <a:sym typeface="Arial"/>
              </a:rPr>
              <a:t> Gaca, A. O., &amp; Lemos, J. A. (2019). Adaptation to adversity: the intermingling of stress tolerance and pathogenesis in enterococci. Microbiology and Molecular Biology Reviews, 83(3), 10-1128.</a:t>
            </a:r>
          </a:p>
          <a:p>
            <a:pPr algn="just" marL="280681" indent="-140340" lvl="1">
              <a:lnSpc>
                <a:spcPts val="1820"/>
              </a:lnSpc>
              <a:buAutoNum type="arabicPeriod" startAt="1"/>
            </a:pPr>
            <a:r>
              <a:rPr lang="en-US" sz="1300">
                <a:solidFill>
                  <a:srgbClr val="000000"/>
                </a:solidFill>
                <a:latin typeface="Arial"/>
                <a:ea typeface="Arial"/>
                <a:cs typeface="Arial"/>
                <a:sym typeface="Arial"/>
              </a:rPr>
              <a:t> Rince, A., Flahaut, S. y Auffray, Y. (2000). Identificación de genes de estrés general en Enterococcus faecalis. Revista internacional de microbiología alimentaria , 55 (1-3), 87-91.</a:t>
            </a:r>
          </a:p>
          <a:p>
            <a:pPr algn="just" marL="280681" indent="-140340" lvl="1">
              <a:lnSpc>
                <a:spcPts val="1820"/>
              </a:lnSpc>
              <a:buAutoNum type="arabicPeriod" startAt="1"/>
            </a:pPr>
            <a:r>
              <a:rPr lang="en-US" sz="1300">
                <a:solidFill>
                  <a:srgbClr val="000000"/>
                </a:solidFill>
                <a:latin typeface="Arial"/>
                <a:ea typeface="Arial"/>
                <a:cs typeface="Arial"/>
                <a:sym typeface="Arial"/>
              </a:rPr>
              <a:t> Joshi, RK y Nayak, S. (2010). Piramidación genética: una técnica de amplio espectro para desarrollar resistencia duradera al estrés en cultivos. Biotechnol. Mol. Biol. Rev. , 5 (3), 51-60.</a:t>
            </a:r>
          </a:p>
          <a:p>
            <a:pPr algn="just" marL="280681" indent="-140340" lvl="1">
              <a:lnSpc>
                <a:spcPts val="1820"/>
              </a:lnSpc>
              <a:buAutoNum type="arabicPeriod" startAt="1"/>
            </a:pPr>
            <a:r>
              <a:rPr lang="en-US" sz="1300">
                <a:solidFill>
                  <a:srgbClr val="000000"/>
                </a:solidFill>
                <a:latin typeface="Arial"/>
                <a:ea typeface="Arial"/>
                <a:cs typeface="Arial"/>
                <a:sym typeface="Arial"/>
              </a:rPr>
              <a:t> Takahashi, F., Kuromori, T., Sato, H. y Shinozaki, K. (2018). Redes de genes reguladores en la respuesta y resistencia al estrés por sequía en plantas. Estrategias de supervivencia en frío extremo y desecación: mecanismos de adaptación y sus aplicaciones , 189-214.</a:t>
            </a:r>
          </a:p>
          <a:p>
            <a:pPr algn="just" marL="280681" indent="-140340" lvl="1">
              <a:lnSpc>
                <a:spcPts val="1820"/>
              </a:lnSpc>
              <a:buAutoNum type="arabicPeriod" startAt="1"/>
            </a:pPr>
            <a:r>
              <a:rPr lang="en-US" sz="1300">
                <a:solidFill>
                  <a:srgbClr val="000000"/>
                </a:solidFill>
                <a:latin typeface="Arial"/>
                <a:ea typeface="Arial"/>
                <a:cs typeface="Arial"/>
                <a:sym typeface="Arial"/>
              </a:rPr>
              <a:t> Scott, JA (1995). La genética molecular de la resistencia: la resistencia como respuesta al estrés. Florida Entomologist , 399-399.</a:t>
            </a:r>
          </a:p>
          <a:p>
            <a:pPr algn="just" marL="280681" indent="-140340" lvl="1">
              <a:lnSpc>
                <a:spcPts val="1820"/>
              </a:lnSpc>
              <a:buAutoNum type="arabicPeriod" startAt="1"/>
            </a:pPr>
            <a:r>
              <a:rPr lang="en-US" sz="1300">
                <a:solidFill>
                  <a:srgbClr val="000000"/>
                </a:solidFill>
                <a:latin typeface="Arial"/>
                <a:ea typeface="Arial"/>
                <a:cs typeface="Arial"/>
                <a:sym typeface="Arial"/>
              </a:rPr>
              <a:t> Das, G. y Rao, GJN (2015). Apilamiento de genes asistido por marcadores moleculares para genes de resistencia al estrés biótico y abiótico en una variedad élite de arroz. Frontiers in Plant Science , 6 , 698.</a:t>
            </a:r>
          </a:p>
          <a:p>
            <a:pPr algn="just" marL="280681" indent="-140340" lvl="1">
              <a:lnSpc>
                <a:spcPts val="1820"/>
              </a:lnSpc>
              <a:buAutoNum type="arabicPeriod" startAt="1"/>
            </a:pPr>
            <a:r>
              <a:rPr lang="en-US" sz="1300">
                <a:solidFill>
                  <a:srgbClr val="000000"/>
                </a:solidFill>
                <a:latin typeface="Arial"/>
                <a:ea typeface="Arial"/>
                <a:cs typeface="Arial"/>
                <a:sym typeface="Arial"/>
              </a:rPr>
              <a:t> Aranda, J., Bardina, C., Beceiro, A., Rumbo, S., Cabral, MP, Barbé, J. y Bou, G. (2011). Proteína RecA de Acinetobacter baumannii en la reparación del daño del ADN, resistencia antimicrobiana, respuesta general al estrés y virulencia. Journal of Bacteriology , 193 (15), 3740-3747.</a:t>
            </a:r>
          </a:p>
          <a:p>
            <a:pPr algn="just" marL="280681" indent="-140340" lvl="1">
              <a:lnSpc>
                <a:spcPts val="1820"/>
              </a:lnSpc>
              <a:buAutoNum type="arabicPeriod" startAt="1"/>
            </a:pPr>
            <a:r>
              <a:rPr lang="en-US" sz="1300">
                <a:solidFill>
                  <a:srgbClr val="000000"/>
                </a:solidFill>
                <a:latin typeface="Arial"/>
                <a:ea typeface="Arial"/>
                <a:cs typeface="Arial"/>
                <a:sym typeface="Arial"/>
              </a:rPr>
              <a:t> Glick, BR (2015). Interacciones beneficiosas entre plantas y bacterias (Vol. 243). Heidelberg: Springer.</a:t>
            </a:r>
          </a:p>
          <a:p>
            <a:pPr algn="just" marL="280681" indent="-140340" lvl="1">
              <a:lnSpc>
                <a:spcPts val="1820"/>
              </a:lnSpc>
              <a:buAutoNum type="arabicPeriod" startAt="1"/>
            </a:pPr>
            <a:r>
              <a:rPr lang="en-US" sz="1300">
                <a:solidFill>
                  <a:srgbClr val="000000"/>
                </a:solidFill>
                <a:latin typeface="Arial"/>
                <a:ea typeface="Arial"/>
                <a:cs typeface="Arial"/>
                <a:sym typeface="Arial"/>
              </a:rPr>
              <a:t> Ahmad, I., Pichtel, J. y Hayat, S. (Eds.). (2008). Interacciones planta-bacteria: estrategias y técnicas para promover el crecimiento vegetal . John Wiley &amp; Sons.</a:t>
            </a:r>
          </a:p>
          <a:p>
            <a:pPr algn="just" marL="280681" indent="-140340" lvl="1">
              <a:lnSpc>
                <a:spcPts val="1820"/>
              </a:lnSpc>
              <a:buAutoNum type="arabicPeriod" startAt="1"/>
            </a:pPr>
            <a:r>
              <a:rPr lang="en-US" sz="1300">
                <a:solidFill>
                  <a:srgbClr val="000000"/>
                </a:solidFill>
                <a:latin typeface="Arial"/>
                <a:ea typeface="Arial"/>
                <a:cs typeface="Arial"/>
                <a:sym typeface="Arial"/>
              </a:rPr>
              <a:t> Singh, VK, Singh, AK, Singh, PP y Kumar, A. (2018). Interacción de bacterias promotoras del crecimiento vegetal con tomate bajo estrés abiótico: una revisión. Agricultura, Ecosistemas y Medio Ambiente , 267 , 129-140.</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4288" y="-14288"/>
            <a:ext cx="18316575" cy="10315575"/>
            <a:chOff x="0" y="0"/>
            <a:chExt cx="24422100" cy="13754100"/>
          </a:xfrm>
        </p:grpSpPr>
        <p:sp>
          <p:nvSpPr>
            <p:cNvPr name="Freeform 3" id="3"/>
            <p:cNvSpPr/>
            <p:nvPr/>
          </p:nvSpPr>
          <p:spPr>
            <a:xfrm flipH="false" flipV="false" rot="0">
              <a:off x="19050" y="1905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144194"/>
            </a:solidFill>
          </p:spPr>
        </p:sp>
        <p:sp>
          <p:nvSpPr>
            <p:cNvPr name="Freeform 4" id="4"/>
            <p:cNvSpPr/>
            <p:nvPr/>
          </p:nvSpPr>
          <p:spPr>
            <a:xfrm flipH="false" flipV="false" rot="0">
              <a:off x="0" y="0"/>
              <a:ext cx="24422100" cy="13754100"/>
            </a:xfrm>
            <a:custGeom>
              <a:avLst/>
              <a:gdLst/>
              <a:ahLst/>
              <a:cxnLst/>
              <a:rect r="r" b="b" t="t" l="l"/>
              <a:pathLst>
                <a:path h="13754100" w="24422100">
                  <a:moveTo>
                    <a:pt x="19050" y="0"/>
                  </a:moveTo>
                  <a:lnTo>
                    <a:pt x="24403050" y="0"/>
                  </a:lnTo>
                  <a:cubicBezTo>
                    <a:pt x="24413590" y="0"/>
                    <a:pt x="24422100" y="8509"/>
                    <a:pt x="24422100" y="19050"/>
                  </a:cubicBezTo>
                  <a:lnTo>
                    <a:pt x="24422100" y="13735050"/>
                  </a:lnTo>
                  <a:cubicBezTo>
                    <a:pt x="24422100" y="13745590"/>
                    <a:pt x="24413590" y="13754100"/>
                    <a:pt x="24403050" y="13754100"/>
                  </a:cubicBezTo>
                  <a:lnTo>
                    <a:pt x="19050" y="13754100"/>
                  </a:lnTo>
                  <a:cubicBezTo>
                    <a:pt x="8509" y="13754100"/>
                    <a:pt x="0" y="13745590"/>
                    <a:pt x="0" y="13735050"/>
                  </a:cubicBezTo>
                  <a:lnTo>
                    <a:pt x="0" y="19050"/>
                  </a:lnTo>
                  <a:cubicBezTo>
                    <a:pt x="0" y="8509"/>
                    <a:pt x="8509" y="0"/>
                    <a:pt x="19050" y="0"/>
                  </a:cubicBezTo>
                  <a:moveTo>
                    <a:pt x="19050" y="38100"/>
                  </a:moveTo>
                  <a:lnTo>
                    <a:pt x="19050" y="19050"/>
                  </a:lnTo>
                  <a:lnTo>
                    <a:pt x="38100" y="19050"/>
                  </a:lnTo>
                  <a:lnTo>
                    <a:pt x="38100" y="13735050"/>
                  </a:lnTo>
                  <a:lnTo>
                    <a:pt x="19050" y="13735050"/>
                  </a:lnTo>
                  <a:lnTo>
                    <a:pt x="19050" y="13716000"/>
                  </a:lnTo>
                  <a:lnTo>
                    <a:pt x="24403050" y="13716000"/>
                  </a:lnTo>
                  <a:lnTo>
                    <a:pt x="24403050" y="13735050"/>
                  </a:lnTo>
                  <a:lnTo>
                    <a:pt x="24384000" y="13735050"/>
                  </a:lnTo>
                  <a:lnTo>
                    <a:pt x="24384000" y="19050"/>
                  </a:lnTo>
                  <a:lnTo>
                    <a:pt x="24403050" y="19050"/>
                  </a:lnTo>
                  <a:lnTo>
                    <a:pt x="24403050" y="38100"/>
                  </a:lnTo>
                  <a:lnTo>
                    <a:pt x="19050" y="38100"/>
                  </a:lnTo>
                  <a:close/>
                </a:path>
              </a:pathLst>
            </a:custGeom>
            <a:solidFill>
              <a:srgbClr val="082836"/>
            </a:solidFill>
          </p:spPr>
        </p:sp>
      </p:grpSp>
      <p:sp>
        <p:nvSpPr>
          <p:cNvPr name="TextBox 5" id="5"/>
          <p:cNvSpPr txBox="true"/>
          <p:nvPr/>
        </p:nvSpPr>
        <p:spPr>
          <a:xfrm rot="0">
            <a:off x="3089722" y="4664923"/>
            <a:ext cx="11847459" cy="871428"/>
          </a:xfrm>
          <a:prstGeom prst="rect">
            <a:avLst/>
          </a:prstGeom>
        </p:spPr>
        <p:txBody>
          <a:bodyPr anchor="t" rtlCol="false" tIns="0" lIns="0" bIns="0" rIns="0">
            <a:spAutoFit/>
          </a:bodyPr>
          <a:lstStyle/>
          <a:p>
            <a:pPr algn="ctr">
              <a:lnSpc>
                <a:spcPts val="5759"/>
              </a:lnSpc>
            </a:pPr>
            <a:r>
              <a:rPr lang="en-US" b="true" sz="4800">
                <a:solidFill>
                  <a:srgbClr val="F1C232"/>
                </a:solidFill>
                <a:latin typeface="Calibri (MS) Bold"/>
                <a:ea typeface="Calibri (MS) Bold"/>
                <a:cs typeface="Calibri (MS) Bold"/>
                <a:sym typeface="Calibri (MS) Bold"/>
              </a:rPr>
              <a:t>GRACIAS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337" y="4932015"/>
            <a:ext cx="18321338" cy="3318661"/>
            <a:chOff x="0" y="0"/>
            <a:chExt cx="24428450" cy="4424882"/>
          </a:xfrm>
        </p:grpSpPr>
        <p:sp>
          <p:nvSpPr>
            <p:cNvPr name="Freeform 3" id="3"/>
            <p:cNvSpPr/>
            <p:nvPr/>
          </p:nvSpPr>
          <p:spPr>
            <a:xfrm flipH="false" flipV="false" rot="0">
              <a:off x="23312" y="20253"/>
              <a:ext cx="24381794" cy="4384337"/>
            </a:xfrm>
            <a:custGeom>
              <a:avLst/>
              <a:gdLst/>
              <a:ahLst/>
              <a:cxnLst/>
              <a:rect r="r" b="b" t="t" l="l"/>
              <a:pathLst>
                <a:path h="4384337" w="24381794">
                  <a:moveTo>
                    <a:pt x="0" y="0"/>
                  </a:moveTo>
                  <a:lnTo>
                    <a:pt x="24381794" y="0"/>
                  </a:lnTo>
                  <a:lnTo>
                    <a:pt x="24381794" y="4384338"/>
                  </a:lnTo>
                  <a:lnTo>
                    <a:pt x="0" y="4384338"/>
                  </a:lnTo>
                  <a:close/>
                </a:path>
              </a:pathLst>
            </a:custGeom>
            <a:solidFill>
              <a:srgbClr val="144194"/>
            </a:solidFill>
          </p:spPr>
        </p:sp>
        <p:sp>
          <p:nvSpPr>
            <p:cNvPr name="Freeform 4" id="4"/>
            <p:cNvSpPr/>
            <p:nvPr/>
          </p:nvSpPr>
          <p:spPr>
            <a:xfrm flipH="false" flipV="false" rot="0">
              <a:off x="0" y="0"/>
              <a:ext cx="24428417" cy="4424845"/>
            </a:xfrm>
            <a:custGeom>
              <a:avLst/>
              <a:gdLst/>
              <a:ahLst/>
              <a:cxnLst/>
              <a:rect r="r" b="b" t="t" l="l"/>
              <a:pathLst>
                <a:path h="4424845" w="24428417">
                  <a:moveTo>
                    <a:pt x="23312" y="0"/>
                  </a:moveTo>
                  <a:lnTo>
                    <a:pt x="24405106" y="0"/>
                  </a:lnTo>
                  <a:cubicBezTo>
                    <a:pt x="24418004" y="0"/>
                    <a:pt x="24428417" y="9047"/>
                    <a:pt x="24428417" y="20253"/>
                  </a:cubicBezTo>
                  <a:lnTo>
                    <a:pt x="24428417" y="4404591"/>
                  </a:lnTo>
                  <a:cubicBezTo>
                    <a:pt x="24428417" y="4415798"/>
                    <a:pt x="24418004" y="4424845"/>
                    <a:pt x="24405106" y="4424845"/>
                  </a:cubicBezTo>
                  <a:lnTo>
                    <a:pt x="23312" y="4424845"/>
                  </a:lnTo>
                  <a:cubicBezTo>
                    <a:pt x="10413" y="4424845"/>
                    <a:pt x="0" y="4415798"/>
                    <a:pt x="0" y="4404591"/>
                  </a:cubicBezTo>
                  <a:lnTo>
                    <a:pt x="0" y="20253"/>
                  </a:lnTo>
                  <a:cubicBezTo>
                    <a:pt x="0" y="9047"/>
                    <a:pt x="10413" y="0"/>
                    <a:pt x="23312" y="0"/>
                  </a:cubicBezTo>
                  <a:moveTo>
                    <a:pt x="23312" y="40507"/>
                  </a:moveTo>
                  <a:lnTo>
                    <a:pt x="23312" y="20253"/>
                  </a:lnTo>
                  <a:lnTo>
                    <a:pt x="46624" y="20253"/>
                  </a:lnTo>
                  <a:lnTo>
                    <a:pt x="46624" y="4404591"/>
                  </a:lnTo>
                  <a:lnTo>
                    <a:pt x="23312" y="4404591"/>
                  </a:lnTo>
                  <a:lnTo>
                    <a:pt x="23312" y="4384337"/>
                  </a:lnTo>
                  <a:lnTo>
                    <a:pt x="24405106" y="4384337"/>
                  </a:lnTo>
                  <a:lnTo>
                    <a:pt x="24405106" y="4404591"/>
                  </a:lnTo>
                  <a:lnTo>
                    <a:pt x="24381794" y="4404591"/>
                  </a:lnTo>
                  <a:lnTo>
                    <a:pt x="24381794" y="20253"/>
                  </a:lnTo>
                  <a:lnTo>
                    <a:pt x="24405106" y="20253"/>
                  </a:lnTo>
                  <a:lnTo>
                    <a:pt x="24405106" y="40507"/>
                  </a:lnTo>
                  <a:lnTo>
                    <a:pt x="23312" y="40507"/>
                  </a:lnTo>
                  <a:close/>
                </a:path>
              </a:pathLst>
            </a:custGeom>
            <a:solidFill>
              <a:srgbClr val="082836"/>
            </a:solidFill>
          </p:spPr>
        </p:sp>
      </p:grpSp>
      <p:sp>
        <p:nvSpPr>
          <p:cNvPr name="Freeform 5" id="5"/>
          <p:cNvSpPr/>
          <p:nvPr/>
        </p:nvSpPr>
        <p:spPr>
          <a:xfrm flipH="false" flipV="false" rot="0">
            <a:off x="6488928" y="1430180"/>
            <a:ext cx="4806412" cy="2442177"/>
          </a:xfrm>
          <a:custGeom>
            <a:avLst/>
            <a:gdLst/>
            <a:ahLst/>
            <a:cxnLst/>
            <a:rect r="r" b="b" t="t" l="l"/>
            <a:pathLst>
              <a:path h="2442177" w="4806412">
                <a:moveTo>
                  <a:pt x="0" y="0"/>
                </a:moveTo>
                <a:lnTo>
                  <a:pt x="4806413" y="0"/>
                </a:lnTo>
                <a:lnTo>
                  <a:pt x="4806413" y="2442177"/>
                </a:lnTo>
                <a:lnTo>
                  <a:pt x="0" y="2442177"/>
                </a:lnTo>
                <a:lnTo>
                  <a:pt x="0" y="0"/>
                </a:lnTo>
                <a:close/>
              </a:path>
            </a:pathLst>
          </a:custGeom>
          <a:blipFill>
            <a:blip r:embed="rId3"/>
            <a:stretch>
              <a:fillRect l="0" t="0" r="0" b="0"/>
            </a:stretch>
          </a:blipFill>
        </p:spPr>
      </p:sp>
      <p:sp>
        <p:nvSpPr>
          <p:cNvPr name="TextBox 6" id="6"/>
          <p:cNvSpPr txBox="true"/>
          <p:nvPr/>
        </p:nvSpPr>
        <p:spPr>
          <a:xfrm rot="0">
            <a:off x="-33337" y="5301184"/>
            <a:ext cx="18470097" cy="2638425"/>
          </a:xfrm>
          <a:prstGeom prst="rect">
            <a:avLst/>
          </a:prstGeom>
        </p:spPr>
        <p:txBody>
          <a:bodyPr anchor="t" rtlCol="false" tIns="0" lIns="0" bIns="0" rIns="0">
            <a:spAutoFit/>
          </a:bodyPr>
          <a:lstStyle/>
          <a:p>
            <a:pPr algn="ctr">
              <a:lnSpc>
                <a:spcPts val="6600"/>
              </a:lnSpc>
            </a:pPr>
            <a:r>
              <a:rPr lang="en-US" b="true" sz="5500">
                <a:solidFill>
                  <a:srgbClr val="F1C232"/>
                </a:solidFill>
                <a:latin typeface="Calibri (MS) Bold"/>
                <a:ea typeface="Calibri (MS) Bold"/>
                <a:cs typeface="Calibri (MS) Bold"/>
                <a:sym typeface="Calibri (MS) Bold"/>
              </a:rPr>
              <a:t>Carac</a:t>
            </a:r>
            <a:r>
              <a:rPr lang="en-US" b="true" sz="5500">
                <a:solidFill>
                  <a:srgbClr val="F1C232"/>
                </a:solidFill>
                <a:latin typeface="Calibri (MS) Bold"/>
                <a:ea typeface="Calibri (MS) Bold"/>
                <a:cs typeface="Calibri (MS) Bold"/>
                <a:sym typeface="Calibri (MS) Bold"/>
              </a:rPr>
              <a:t>terización genómica y potencial biotecnológico de </a:t>
            </a:r>
            <a:r>
              <a:rPr lang="en-US" b="true" sz="5500">
                <a:solidFill>
                  <a:srgbClr val="F1C232"/>
                </a:solidFill>
                <a:latin typeface="Calibri (MS) Bold"/>
                <a:ea typeface="Calibri (MS) Bold"/>
                <a:cs typeface="Calibri (MS) Bold"/>
                <a:sym typeface="Calibri (MS) Bold"/>
              </a:rPr>
              <a:t>Enterococcus lactis</a:t>
            </a:r>
            <a:r>
              <a:rPr lang="en-US" b="true" sz="5500">
                <a:solidFill>
                  <a:srgbClr val="F1C232"/>
                </a:solidFill>
                <a:latin typeface="Calibri (MS) Bold"/>
                <a:ea typeface="Calibri (MS) Bold"/>
                <a:cs typeface="Calibri (MS) Bold"/>
                <a:sym typeface="Calibri (MS) Bold"/>
              </a:rPr>
              <a:t> aislado de un ecosistema semiárido de La Guajira, Colombia.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4123220" y="8032274"/>
            <a:ext cx="4164780" cy="219573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33338"/>
            <a:ext cx="18316575" cy="3181218"/>
            <a:chOff x="0" y="0"/>
            <a:chExt cx="24422100" cy="4241624"/>
          </a:xfrm>
        </p:grpSpPr>
        <p:sp>
          <p:nvSpPr>
            <p:cNvPr name="Freeform 5" id="5"/>
            <p:cNvSpPr/>
            <p:nvPr/>
          </p:nvSpPr>
          <p:spPr>
            <a:xfrm flipH="false" flipV="false" rot="0">
              <a:off x="19050" y="28706"/>
              <a:ext cx="24384000" cy="4184143"/>
            </a:xfrm>
            <a:custGeom>
              <a:avLst/>
              <a:gdLst/>
              <a:ahLst/>
              <a:cxnLst/>
              <a:rect r="r" b="b" t="t" l="l"/>
              <a:pathLst>
                <a:path h="4184143" w="24384000">
                  <a:moveTo>
                    <a:pt x="0" y="0"/>
                  </a:moveTo>
                  <a:lnTo>
                    <a:pt x="24384000" y="0"/>
                  </a:lnTo>
                  <a:lnTo>
                    <a:pt x="24384000" y="4184143"/>
                  </a:lnTo>
                  <a:lnTo>
                    <a:pt x="0" y="4184143"/>
                  </a:lnTo>
                  <a:close/>
                </a:path>
              </a:pathLst>
            </a:custGeom>
            <a:solidFill>
              <a:srgbClr val="144194"/>
            </a:solidFill>
          </p:spPr>
        </p:sp>
        <p:sp>
          <p:nvSpPr>
            <p:cNvPr name="Freeform 6" id="6"/>
            <p:cNvSpPr/>
            <p:nvPr/>
          </p:nvSpPr>
          <p:spPr>
            <a:xfrm flipH="false" flipV="false" rot="0">
              <a:off x="0" y="0"/>
              <a:ext cx="24422100" cy="4241554"/>
            </a:xfrm>
            <a:custGeom>
              <a:avLst/>
              <a:gdLst/>
              <a:ahLst/>
              <a:cxnLst/>
              <a:rect r="r" b="b" t="t" l="l"/>
              <a:pathLst>
                <a:path h="4241554" w="24422100">
                  <a:moveTo>
                    <a:pt x="19050" y="0"/>
                  </a:moveTo>
                  <a:lnTo>
                    <a:pt x="24403050" y="0"/>
                  </a:lnTo>
                  <a:cubicBezTo>
                    <a:pt x="24413590" y="0"/>
                    <a:pt x="24422100" y="12822"/>
                    <a:pt x="24422100" y="28706"/>
                  </a:cubicBezTo>
                  <a:lnTo>
                    <a:pt x="24422100" y="4212849"/>
                  </a:lnTo>
                  <a:cubicBezTo>
                    <a:pt x="24422100" y="4228732"/>
                    <a:pt x="24413590" y="4241554"/>
                    <a:pt x="24403050" y="4241554"/>
                  </a:cubicBezTo>
                  <a:lnTo>
                    <a:pt x="19050" y="4241554"/>
                  </a:lnTo>
                  <a:cubicBezTo>
                    <a:pt x="8509" y="4241554"/>
                    <a:pt x="0" y="4228732"/>
                    <a:pt x="0" y="4212849"/>
                  </a:cubicBezTo>
                  <a:lnTo>
                    <a:pt x="0" y="28706"/>
                  </a:lnTo>
                  <a:cubicBezTo>
                    <a:pt x="0" y="12822"/>
                    <a:pt x="8509" y="0"/>
                    <a:pt x="19050" y="0"/>
                  </a:cubicBezTo>
                  <a:moveTo>
                    <a:pt x="19050" y="57411"/>
                  </a:moveTo>
                  <a:lnTo>
                    <a:pt x="19050" y="28706"/>
                  </a:lnTo>
                  <a:lnTo>
                    <a:pt x="38100" y="28706"/>
                  </a:lnTo>
                  <a:lnTo>
                    <a:pt x="38100" y="4212849"/>
                  </a:lnTo>
                  <a:lnTo>
                    <a:pt x="19050" y="4212849"/>
                  </a:lnTo>
                  <a:lnTo>
                    <a:pt x="19050" y="4184143"/>
                  </a:lnTo>
                  <a:lnTo>
                    <a:pt x="24403050" y="4184143"/>
                  </a:lnTo>
                  <a:lnTo>
                    <a:pt x="24403050" y="4212849"/>
                  </a:lnTo>
                  <a:lnTo>
                    <a:pt x="24384000" y="4212849"/>
                  </a:lnTo>
                  <a:lnTo>
                    <a:pt x="24384000" y="28706"/>
                  </a:lnTo>
                  <a:lnTo>
                    <a:pt x="24403050" y="28706"/>
                  </a:lnTo>
                  <a:lnTo>
                    <a:pt x="24403050" y="57411"/>
                  </a:lnTo>
                  <a:lnTo>
                    <a:pt x="19050" y="57411"/>
                  </a:lnTo>
                  <a:close/>
                </a:path>
              </a:pathLst>
            </a:custGeom>
            <a:solidFill>
              <a:srgbClr val="082836"/>
            </a:solidFill>
          </p:spPr>
        </p:sp>
      </p:grpSp>
      <p:sp>
        <p:nvSpPr>
          <p:cNvPr name="TextBox 7" id="7"/>
          <p:cNvSpPr txBox="true"/>
          <p:nvPr/>
        </p:nvSpPr>
        <p:spPr>
          <a:xfrm rot="0">
            <a:off x="1480606" y="4362596"/>
            <a:ext cx="15326788" cy="4143375"/>
          </a:xfrm>
          <a:prstGeom prst="rect">
            <a:avLst/>
          </a:prstGeom>
        </p:spPr>
        <p:txBody>
          <a:bodyPr anchor="t" rtlCol="false" tIns="0" lIns="0" bIns="0" rIns="0">
            <a:spAutoFit/>
          </a:bodyPr>
          <a:lstStyle/>
          <a:p>
            <a:pPr algn="ctr">
              <a:lnSpc>
                <a:spcPts val="4690"/>
              </a:lnSpc>
            </a:pPr>
            <a:r>
              <a:rPr lang="en-US" sz="3908">
                <a:solidFill>
                  <a:srgbClr val="144194"/>
                </a:solidFill>
                <a:latin typeface="Play"/>
                <a:ea typeface="Play"/>
                <a:cs typeface="Play"/>
                <a:sym typeface="Play"/>
              </a:rPr>
              <a:t>Javier Vanegas Guerreroᵃ, Carol Michel Gaviria Prieto</a:t>
            </a:r>
            <a:r>
              <a:rPr lang="en-US" sz="3908">
                <a:solidFill>
                  <a:srgbClr val="144194"/>
                </a:solidFill>
                <a:latin typeface="Play"/>
                <a:ea typeface="Play"/>
                <a:cs typeface="Play"/>
                <a:sym typeface="Play"/>
              </a:rPr>
              <a:t>ᵃ, Hillary Sharid Manotas Vilora ᵇ</a:t>
            </a:r>
          </a:p>
          <a:p>
            <a:pPr algn="ctr">
              <a:lnSpc>
                <a:spcPts val="4690"/>
              </a:lnSpc>
            </a:pPr>
          </a:p>
          <a:p>
            <a:pPr algn="ctr">
              <a:lnSpc>
                <a:spcPts val="4690"/>
              </a:lnSpc>
            </a:pPr>
            <a:r>
              <a:rPr lang="en-US" sz="3908">
                <a:solidFill>
                  <a:srgbClr val="144194"/>
                </a:solidFill>
                <a:latin typeface="Play"/>
                <a:ea typeface="Play"/>
                <a:cs typeface="Play"/>
                <a:sym typeface="Play"/>
              </a:rPr>
              <a:t>ᵃUniversidad Antonio Nariño, Bogotá, Colombia</a:t>
            </a:r>
          </a:p>
          <a:p>
            <a:pPr algn="ctr">
              <a:lnSpc>
                <a:spcPts val="4690"/>
              </a:lnSpc>
            </a:pPr>
            <a:r>
              <a:rPr lang="en-US" sz="3908">
                <a:solidFill>
                  <a:srgbClr val="144194"/>
                </a:solidFill>
                <a:latin typeface="Play"/>
                <a:ea typeface="Play"/>
                <a:cs typeface="Play"/>
                <a:sym typeface="Play"/>
              </a:rPr>
              <a:t>ᵇUniversidad Colegio Mayor de Cundinamarca, Bogotá, Colombia</a:t>
            </a:r>
          </a:p>
          <a:p>
            <a:pPr algn="ctr">
              <a:lnSpc>
                <a:spcPts val="4690"/>
              </a:lnSpc>
            </a:pPr>
          </a:p>
          <a:p>
            <a:pPr algn="ctr">
              <a:lnSpc>
                <a:spcPts val="4690"/>
              </a:lnSpc>
            </a:pPr>
            <a:r>
              <a:rPr lang="en-US" sz="3908">
                <a:solidFill>
                  <a:srgbClr val="144194"/>
                </a:solidFill>
                <a:latin typeface="Play"/>
                <a:ea typeface="Play"/>
                <a:cs typeface="Play"/>
                <a:sym typeface="Play"/>
              </a:rPr>
              <a:t>cgaviria89@uan.edu.co</a:t>
            </a:r>
          </a:p>
        </p:txBody>
      </p:sp>
      <p:sp>
        <p:nvSpPr>
          <p:cNvPr name="Freeform 8" id="8"/>
          <p:cNvSpPr/>
          <p:nvPr/>
        </p:nvSpPr>
        <p:spPr>
          <a:xfrm flipH="false" flipV="false" rot="0">
            <a:off x="-457121" y="7613933"/>
            <a:ext cx="3427639" cy="2614075"/>
          </a:xfrm>
          <a:custGeom>
            <a:avLst/>
            <a:gdLst/>
            <a:ahLst/>
            <a:cxnLst/>
            <a:rect r="r" b="b" t="t" l="l"/>
            <a:pathLst>
              <a:path h="2614075" w="3427639">
                <a:moveTo>
                  <a:pt x="0" y="0"/>
                </a:moveTo>
                <a:lnTo>
                  <a:pt x="3427639" y="0"/>
                </a:lnTo>
                <a:lnTo>
                  <a:pt x="3427639" y="2614075"/>
                </a:lnTo>
                <a:lnTo>
                  <a:pt x="0" y="2614075"/>
                </a:lnTo>
                <a:lnTo>
                  <a:pt x="0" y="0"/>
                </a:lnTo>
                <a:close/>
              </a:path>
            </a:pathLst>
          </a:custGeom>
          <a:blipFill>
            <a:blip r:embed="rId4"/>
            <a:stretch>
              <a:fillRect l="0" t="0" r="0" b="0"/>
            </a:stretch>
          </a:blipFill>
        </p:spPr>
      </p:sp>
      <p:sp>
        <p:nvSpPr>
          <p:cNvPr name="TextBox 9" id="9"/>
          <p:cNvSpPr txBox="true"/>
          <p:nvPr/>
        </p:nvSpPr>
        <p:spPr>
          <a:xfrm rot="0">
            <a:off x="346783" y="247584"/>
            <a:ext cx="17594433" cy="2809875"/>
          </a:xfrm>
          <a:prstGeom prst="rect">
            <a:avLst/>
          </a:prstGeom>
        </p:spPr>
        <p:txBody>
          <a:bodyPr anchor="t" rtlCol="false" tIns="0" lIns="0" bIns="0" rIns="0">
            <a:spAutoFit/>
          </a:bodyPr>
          <a:lstStyle/>
          <a:p>
            <a:pPr algn="ctr">
              <a:lnSpc>
                <a:spcPts val="7080"/>
              </a:lnSpc>
            </a:pPr>
            <a:r>
              <a:rPr lang="en-US" b="true" sz="5900">
                <a:solidFill>
                  <a:srgbClr val="F1C232"/>
                </a:solidFill>
                <a:latin typeface="Calibri (MS) Bold"/>
                <a:ea typeface="Calibri (MS) Bold"/>
                <a:cs typeface="Calibri (MS) Bold"/>
                <a:sym typeface="Calibri (MS) Bold"/>
              </a:rPr>
              <a:t>Carac</a:t>
            </a:r>
            <a:r>
              <a:rPr lang="en-US" b="true" sz="5900">
                <a:solidFill>
                  <a:srgbClr val="F1C232"/>
                </a:solidFill>
                <a:latin typeface="Calibri (MS) Bold"/>
                <a:ea typeface="Calibri (MS) Bold"/>
                <a:cs typeface="Calibri (MS) Bold"/>
                <a:sym typeface="Calibri (MS) Bold"/>
              </a:rPr>
              <a:t>terización genómica y potencial biotecnológico de </a:t>
            </a:r>
            <a:r>
              <a:rPr lang="en-US" b="true" sz="5900" i="true">
                <a:solidFill>
                  <a:srgbClr val="F1C232"/>
                </a:solidFill>
                <a:latin typeface="Calibri (MS) Bold Italics"/>
                <a:ea typeface="Calibri (MS) Bold Italics"/>
                <a:cs typeface="Calibri (MS) Bold Italics"/>
                <a:sym typeface="Calibri (MS) Bold Italics"/>
              </a:rPr>
              <a:t>Enterococcus lactis</a:t>
            </a:r>
            <a:r>
              <a:rPr lang="en-US" b="true" sz="5900">
                <a:solidFill>
                  <a:srgbClr val="F1C232"/>
                </a:solidFill>
                <a:latin typeface="Calibri (MS) Bold"/>
                <a:ea typeface="Calibri (MS) Bold"/>
                <a:cs typeface="Calibri (MS) Bold"/>
                <a:sym typeface="Calibri (MS) Bold"/>
              </a:rPr>
              <a:t> aislado de un ecosistema semiárido de La Guajira, Colombia.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78927" y="1233329"/>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481918" y="1233329"/>
            <a:ext cx="15052060" cy="7819025"/>
          </a:xfrm>
          <a:custGeom>
            <a:avLst/>
            <a:gdLst/>
            <a:ahLst/>
            <a:cxnLst/>
            <a:rect r="r" b="b" t="t" l="l"/>
            <a:pathLst>
              <a:path h="7819025" w="15052060">
                <a:moveTo>
                  <a:pt x="0" y="0"/>
                </a:moveTo>
                <a:lnTo>
                  <a:pt x="15052059" y="0"/>
                </a:lnTo>
                <a:lnTo>
                  <a:pt x="15052059" y="7819025"/>
                </a:lnTo>
                <a:lnTo>
                  <a:pt x="0" y="7819025"/>
                </a:lnTo>
                <a:lnTo>
                  <a:pt x="0" y="0"/>
                </a:lnTo>
                <a:close/>
              </a:path>
            </a:pathLst>
          </a:custGeom>
          <a:blipFill>
            <a:blip r:embed="rId6"/>
            <a:stretch>
              <a:fillRect l="-38962" t="-41618" r="-39209" b="-38452"/>
            </a:stretch>
          </a:blipFill>
        </p:spPr>
      </p:sp>
      <p:grpSp>
        <p:nvGrpSpPr>
          <p:cNvPr name="Group 9" id="9"/>
          <p:cNvGrpSpPr/>
          <p:nvPr/>
        </p:nvGrpSpPr>
        <p:grpSpPr>
          <a:xfrm rot="0">
            <a:off x="9022280" y="1122549"/>
            <a:ext cx="2971348" cy="736480"/>
            <a:chOff x="0" y="0"/>
            <a:chExt cx="782577" cy="193970"/>
          </a:xfrm>
        </p:grpSpPr>
        <p:sp>
          <p:nvSpPr>
            <p:cNvPr name="Freeform 10" id="10"/>
            <p:cNvSpPr/>
            <p:nvPr/>
          </p:nvSpPr>
          <p:spPr>
            <a:xfrm flipH="false" flipV="false" rot="0">
              <a:off x="0" y="0"/>
              <a:ext cx="782577" cy="193970"/>
            </a:xfrm>
            <a:custGeom>
              <a:avLst/>
              <a:gdLst/>
              <a:ahLst/>
              <a:cxnLst/>
              <a:rect r="r" b="b" t="t" l="l"/>
              <a:pathLst>
                <a:path h="193970" w="782577">
                  <a:moveTo>
                    <a:pt x="0" y="0"/>
                  </a:moveTo>
                  <a:lnTo>
                    <a:pt x="782577" y="0"/>
                  </a:lnTo>
                  <a:lnTo>
                    <a:pt x="782577" y="193970"/>
                  </a:lnTo>
                  <a:lnTo>
                    <a:pt x="0" y="193970"/>
                  </a:lnTo>
                  <a:close/>
                </a:path>
              </a:pathLst>
            </a:custGeom>
            <a:solidFill>
              <a:srgbClr val="FFFFFF"/>
            </a:solidFill>
          </p:spPr>
        </p:sp>
        <p:sp>
          <p:nvSpPr>
            <p:cNvPr name="TextBox 11" id="11"/>
            <p:cNvSpPr txBox="true"/>
            <p:nvPr/>
          </p:nvSpPr>
          <p:spPr>
            <a:xfrm>
              <a:off x="0" y="-57150"/>
              <a:ext cx="782577" cy="251120"/>
            </a:xfrm>
            <a:prstGeom prst="rect">
              <a:avLst/>
            </a:prstGeom>
          </p:spPr>
          <p:txBody>
            <a:bodyPr anchor="ctr" rtlCol="false" tIns="50800" lIns="50800" bIns="50800" rIns="50800"/>
            <a:lstStyle/>
            <a:p>
              <a:pPr algn="ctr">
                <a:lnSpc>
                  <a:spcPts val="4479"/>
                </a:lnSpc>
                <a:spcBef>
                  <a:spcPct val="0"/>
                </a:spcBef>
              </a:pPr>
              <a:r>
                <a:rPr lang="en-US" b="true" sz="3199">
                  <a:solidFill>
                    <a:srgbClr val="000000"/>
                  </a:solidFill>
                  <a:latin typeface="Open Sans Bold"/>
                  <a:ea typeface="Open Sans Bold"/>
                  <a:cs typeface="Open Sans Bold"/>
                  <a:sym typeface="Open Sans Bold"/>
                </a:rPr>
                <a:t>B. Dry Season</a:t>
              </a:r>
            </a:p>
          </p:txBody>
        </p:sp>
      </p:grpSp>
      <p:sp>
        <p:nvSpPr>
          <p:cNvPr name="TextBox 12" id="12"/>
          <p:cNvSpPr txBox="true"/>
          <p:nvPr/>
        </p:nvSpPr>
        <p:spPr>
          <a:xfrm rot="0">
            <a:off x="197138" y="45322"/>
            <a:ext cx="18105150"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¿Cómo sobrevive en suelos con estrés hídrico y salino? </a:t>
            </a:r>
          </a:p>
        </p:txBody>
      </p:sp>
      <p:grpSp>
        <p:nvGrpSpPr>
          <p:cNvPr name="Group 13" id="13"/>
          <p:cNvGrpSpPr/>
          <p:nvPr/>
        </p:nvGrpSpPr>
        <p:grpSpPr>
          <a:xfrm rot="0">
            <a:off x="1713666" y="1122549"/>
            <a:ext cx="3598892" cy="736480"/>
            <a:chOff x="0" y="0"/>
            <a:chExt cx="947856" cy="193970"/>
          </a:xfrm>
        </p:grpSpPr>
        <p:sp>
          <p:nvSpPr>
            <p:cNvPr name="Freeform 14" id="14"/>
            <p:cNvSpPr/>
            <p:nvPr/>
          </p:nvSpPr>
          <p:spPr>
            <a:xfrm flipH="false" flipV="false" rot="0">
              <a:off x="0" y="0"/>
              <a:ext cx="947856" cy="193970"/>
            </a:xfrm>
            <a:custGeom>
              <a:avLst/>
              <a:gdLst/>
              <a:ahLst/>
              <a:cxnLst/>
              <a:rect r="r" b="b" t="t" l="l"/>
              <a:pathLst>
                <a:path h="193970" w="947856">
                  <a:moveTo>
                    <a:pt x="0" y="0"/>
                  </a:moveTo>
                  <a:lnTo>
                    <a:pt x="947856" y="0"/>
                  </a:lnTo>
                  <a:lnTo>
                    <a:pt x="947856" y="193970"/>
                  </a:lnTo>
                  <a:lnTo>
                    <a:pt x="0" y="193970"/>
                  </a:lnTo>
                  <a:close/>
                </a:path>
              </a:pathLst>
            </a:custGeom>
            <a:solidFill>
              <a:srgbClr val="FFFFFF"/>
            </a:solidFill>
          </p:spPr>
        </p:sp>
        <p:sp>
          <p:nvSpPr>
            <p:cNvPr name="TextBox 15" id="15"/>
            <p:cNvSpPr txBox="true"/>
            <p:nvPr/>
          </p:nvSpPr>
          <p:spPr>
            <a:xfrm>
              <a:off x="0" y="-57150"/>
              <a:ext cx="947856" cy="251120"/>
            </a:xfrm>
            <a:prstGeom prst="rect">
              <a:avLst/>
            </a:prstGeom>
          </p:spPr>
          <p:txBody>
            <a:bodyPr anchor="ctr" rtlCol="false" tIns="50800" lIns="50800" bIns="50800" rIns="50800"/>
            <a:lstStyle/>
            <a:p>
              <a:pPr algn="ctr">
                <a:lnSpc>
                  <a:spcPts val="4479"/>
                </a:lnSpc>
                <a:spcBef>
                  <a:spcPct val="0"/>
                </a:spcBef>
              </a:pPr>
              <a:r>
                <a:rPr lang="en-US" b="true" sz="3199">
                  <a:solidFill>
                    <a:srgbClr val="000000"/>
                  </a:solidFill>
                  <a:latin typeface="Open Sans Bold"/>
                  <a:ea typeface="Open Sans Bold"/>
                  <a:cs typeface="Open Sans Bold"/>
                  <a:sym typeface="Open Sans Bold"/>
                </a:rPr>
                <a:t>A. Location</a:t>
              </a:r>
            </a:p>
          </p:txBody>
        </p:sp>
      </p:grpSp>
      <p:grpSp>
        <p:nvGrpSpPr>
          <p:cNvPr name="Group 16" id="16"/>
          <p:cNvGrpSpPr/>
          <p:nvPr/>
        </p:nvGrpSpPr>
        <p:grpSpPr>
          <a:xfrm rot="0">
            <a:off x="9007948" y="5142842"/>
            <a:ext cx="3814038" cy="736480"/>
            <a:chOff x="0" y="0"/>
            <a:chExt cx="1004520" cy="193970"/>
          </a:xfrm>
        </p:grpSpPr>
        <p:sp>
          <p:nvSpPr>
            <p:cNvPr name="Freeform 17" id="17"/>
            <p:cNvSpPr/>
            <p:nvPr/>
          </p:nvSpPr>
          <p:spPr>
            <a:xfrm flipH="false" flipV="false" rot="0">
              <a:off x="0" y="0"/>
              <a:ext cx="1004520" cy="193970"/>
            </a:xfrm>
            <a:custGeom>
              <a:avLst/>
              <a:gdLst/>
              <a:ahLst/>
              <a:cxnLst/>
              <a:rect r="r" b="b" t="t" l="l"/>
              <a:pathLst>
                <a:path h="193970" w="1004520">
                  <a:moveTo>
                    <a:pt x="0" y="0"/>
                  </a:moveTo>
                  <a:lnTo>
                    <a:pt x="1004520" y="0"/>
                  </a:lnTo>
                  <a:lnTo>
                    <a:pt x="1004520" y="193970"/>
                  </a:lnTo>
                  <a:lnTo>
                    <a:pt x="0" y="193970"/>
                  </a:lnTo>
                  <a:close/>
                </a:path>
              </a:pathLst>
            </a:custGeom>
            <a:solidFill>
              <a:srgbClr val="FFFFFF"/>
            </a:solidFill>
          </p:spPr>
        </p:sp>
        <p:sp>
          <p:nvSpPr>
            <p:cNvPr name="TextBox 18" id="18"/>
            <p:cNvSpPr txBox="true"/>
            <p:nvPr/>
          </p:nvSpPr>
          <p:spPr>
            <a:xfrm>
              <a:off x="0" y="-57150"/>
              <a:ext cx="1004520" cy="251120"/>
            </a:xfrm>
            <a:prstGeom prst="rect">
              <a:avLst/>
            </a:prstGeom>
          </p:spPr>
          <p:txBody>
            <a:bodyPr anchor="ctr" rtlCol="false" tIns="50800" lIns="50800" bIns="50800" rIns="50800"/>
            <a:lstStyle/>
            <a:p>
              <a:pPr algn="ctr">
                <a:lnSpc>
                  <a:spcPts val="4479"/>
                </a:lnSpc>
                <a:spcBef>
                  <a:spcPct val="0"/>
                </a:spcBef>
              </a:pPr>
              <a:r>
                <a:rPr lang="en-US" b="true" sz="3199">
                  <a:solidFill>
                    <a:srgbClr val="000000"/>
                  </a:solidFill>
                  <a:latin typeface="Open Sans Bold"/>
                  <a:ea typeface="Open Sans Bold"/>
                  <a:cs typeface="Open Sans Bold"/>
                  <a:sym typeface="Open Sans Bold"/>
                </a:rPr>
                <a:t>C. Wet Season</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78927" y="1233329"/>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4069344" y="886757"/>
            <a:ext cx="9400243" cy="9400243"/>
          </a:xfrm>
          <a:custGeom>
            <a:avLst/>
            <a:gdLst/>
            <a:ahLst/>
            <a:cxnLst/>
            <a:rect r="r" b="b" t="t" l="l"/>
            <a:pathLst>
              <a:path h="9400243" w="9400243">
                <a:moveTo>
                  <a:pt x="0" y="0"/>
                </a:moveTo>
                <a:lnTo>
                  <a:pt x="9400243" y="0"/>
                </a:lnTo>
                <a:lnTo>
                  <a:pt x="9400243" y="9400243"/>
                </a:lnTo>
                <a:lnTo>
                  <a:pt x="0" y="9400243"/>
                </a:lnTo>
                <a:lnTo>
                  <a:pt x="0" y="0"/>
                </a:lnTo>
                <a:close/>
              </a:path>
            </a:pathLst>
          </a:custGeom>
          <a:blipFill>
            <a:blip r:embed="rId6"/>
            <a:stretch>
              <a:fillRect l="0" t="0" r="0" b="0"/>
            </a:stretch>
          </a:blipFill>
        </p:spPr>
      </p:sp>
      <p:sp>
        <p:nvSpPr>
          <p:cNvPr name="TextBox 9" id="9"/>
          <p:cNvSpPr txBox="true"/>
          <p:nvPr/>
        </p:nvSpPr>
        <p:spPr>
          <a:xfrm rot="0">
            <a:off x="197138" y="45322"/>
            <a:ext cx="18105150"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¿Cómo sobrevive en suelos con estrés hídrico y salino?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graphicFrame>
        <p:nvGraphicFramePr>
          <p:cNvPr name="Object 8" id="8"/>
          <p:cNvGraphicFramePr/>
          <p:nvPr/>
        </p:nvGraphicFramePr>
        <p:xfrm>
          <a:off x="636147" y="2026550"/>
          <a:ext cx="16230600" cy="6492240"/>
        </p:xfrm>
        <a:graphic>
          <a:graphicData uri="http://schemas.openxmlformats.org/presentationml/2006/ole">
            <p:oleObj imgW="19469100" imgH="9728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sp>
        <p:nvSpPr>
          <p:cNvPr name="TextBox 9" id="9"/>
          <p:cNvSpPr txBox="true"/>
          <p:nvPr/>
        </p:nvSpPr>
        <p:spPr>
          <a:xfrm rot="0">
            <a:off x="1553109" y="-27345"/>
            <a:ext cx="16167097"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Evaluación in-vitro: Tolerancia a estrés abiótico y PGP </a:t>
            </a:r>
          </a:p>
        </p:txBody>
      </p:sp>
      <p:sp>
        <p:nvSpPr>
          <p:cNvPr name="Freeform 10" id="10"/>
          <p:cNvSpPr/>
          <p:nvPr/>
        </p:nvSpPr>
        <p:spPr>
          <a:xfrm flipH="false" flipV="false" rot="0">
            <a:off x="9896899" y="1028700"/>
            <a:ext cx="7823307" cy="1594480"/>
          </a:xfrm>
          <a:custGeom>
            <a:avLst/>
            <a:gdLst/>
            <a:ahLst/>
            <a:cxnLst/>
            <a:rect r="r" b="b" t="t" l="l"/>
            <a:pathLst>
              <a:path h="1594480" w="7823307">
                <a:moveTo>
                  <a:pt x="0" y="0"/>
                </a:moveTo>
                <a:lnTo>
                  <a:pt x="7823307" y="0"/>
                </a:lnTo>
                <a:lnTo>
                  <a:pt x="7823307" y="1594480"/>
                </a:lnTo>
                <a:lnTo>
                  <a:pt x="0" y="1594480"/>
                </a:lnTo>
                <a:lnTo>
                  <a:pt x="0" y="0"/>
                </a:lnTo>
                <a:close/>
              </a:path>
            </a:pathLst>
          </a:custGeom>
          <a:blipFill>
            <a:blip r:embed="rId8"/>
            <a:stretch>
              <a:fillRect l="-292267" t="-11969" r="0" b="-42003"/>
            </a:stretch>
          </a:blipFill>
        </p:spPr>
      </p:sp>
      <p:sp>
        <p:nvSpPr>
          <p:cNvPr name="TextBox 11" id="11"/>
          <p:cNvSpPr txBox="true"/>
          <p:nvPr/>
        </p:nvSpPr>
        <p:spPr>
          <a:xfrm rot="0">
            <a:off x="10093176" y="1234889"/>
            <a:ext cx="7430754" cy="1180465"/>
          </a:xfrm>
          <a:prstGeom prst="rect">
            <a:avLst/>
          </a:prstGeom>
        </p:spPr>
        <p:txBody>
          <a:bodyPr anchor="t" rtlCol="false" tIns="0" lIns="0" bIns="0" rIns="0">
            <a:spAutoFit/>
          </a:bodyPr>
          <a:lstStyle/>
          <a:p>
            <a:pPr algn="ctr">
              <a:lnSpc>
                <a:spcPts val="4759"/>
              </a:lnSpc>
            </a:pPr>
            <a:r>
              <a:rPr lang="en-US" sz="3399" b="true">
                <a:solidFill>
                  <a:srgbClr val="000000"/>
                </a:solidFill>
                <a:latin typeface="Open Sans Bold"/>
                <a:ea typeface="Open Sans Bold"/>
                <a:cs typeface="Open Sans Bold"/>
                <a:sym typeface="Open Sans Bold"/>
              </a:rPr>
              <a:t>Validación fenotípica</a:t>
            </a:r>
          </a:p>
          <a:p>
            <a:pPr algn="ctr">
              <a:lnSpc>
                <a:spcPts val="4759"/>
              </a:lnSpc>
            </a:pPr>
            <a:r>
              <a:rPr lang="en-US" sz="3399">
                <a:solidFill>
                  <a:srgbClr val="000000"/>
                </a:solidFill>
                <a:latin typeface="Open Sans"/>
                <a:ea typeface="Open Sans"/>
                <a:cs typeface="Open Sans"/>
                <a:sym typeface="Open Sans"/>
              </a:rPr>
              <a:t>5% NaCl, 30°C, 50°C y 10 min de UV</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10288"/>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44000" y="2082228"/>
            <a:ext cx="8550840" cy="5005189"/>
          </a:xfrm>
          <a:custGeom>
            <a:avLst/>
            <a:gdLst/>
            <a:ahLst/>
            <a:cxnLst/>
            <a:rect r="r" b="b" t="t" l="l"/>
            <a:pathLst>
              <a:path h="5005189" w="8550840">
                <a:moveTo>
                  <a:pt x="0" y="0"/>
                </a:moveTo>
                <a:lnTo>
                  <a:pt x="8550840" y="0"/>
                </a:lnTo>
                <a:lnTo>
                  <a:pt x="8550840" y="5005188"/>
                </a:lnTo>
                <a:lnTo>
                  <a:pt x="0" y="5005188"/>
                </a:lnTo>
                <a:lnTo>
                  <a:pt x="0" y="0"/>
                </a:lnTo>
                <a:close/>
              </a:path>
            </a:pathLst>
          </a:custGeom>
          <a:blipFill>
            <a:blip r:embed="rId6"/>
            <a:stretch>
              <a:fillRect l="-102431" t="0" r="0" b="0"/>
            </a:stretch>
          </a:blipFill>
        </p:spPr>
      </p:sp>
      <p:sp>
        <p:nvSpPr>
          <p:cNvPr name="Freeform 9" id="9"/>
          <p:cNvSpPr/>
          <p:nvPr/>
        </p:nvSpPr>
        <p:spPr>
          <a:xfrm flipH="false" flipV="false" rot="0">
            <a:off x="1028700" y="2082228"/>
            <a:ext cx="8219266" cy="5005189"/>
          </a:xfrm>
          <a:custGeom>
            <a:avLst/>
            <a:gdLst/>
            <a:ahLst/>
            <a:cxnLst/>
            <a:rect r="r" b="b" t="t" l="l"/>
            <a:pathLst>
              <a:path h="5005189" w="8219266">
                <a:moveTo>
                  <a:pt x="0" y="0"/>
                </a:moveTo>
                <a:lnTo>
                  <a:pt x="8219266" y="0"/>
                </a:lnTo>
                <a:lnTo>
                  <a:pt x="8219266" y="5005188"/>
                </a:lnTo>
                <a:lnTo>
                  <a:pt x="0" y="5005188"/>
                </a:lnTo>
                <a:lnTo>
                  <a:pt x="0" y="0"/>
                </a:lnTo>
                <a:close/>
              </a:path>
            </a:pathLst>
          </a:custGeom>
          <a:blipFill>
            <a:blip r:embed="rId6"/>
            <a:stretch>
              <a:fillRect l="-4709" t="0" r="-105888" b="0"/>
            </a:stretch>
          </a:blipFill>
        </p:spPr>
      </p:sp>
      <p:grpSp>
        <p:nvGrpSpPr>
          <p:cNvPr name="Group 10" id="10"/>
          <p:cNvGrpSpPr/>
          <p:nvPr/>
        </p:nvGrpSpPr>
        <p:grpSpPr>
          <a:xfrm rot="0">
            <a:off x="8952795" y="3322888"/>
            <a:ext cx="5037974" cy="1920831"/>
            <a:chOff x="0" y="0"/>
            <a:chExt cx="1326874" cy="505898"/>
          </a:xfrm>
        </p:grpSpPr>
        <p:sp>
          <p:nvSpPr>
            <p:cNvPr name="Freeform 11" id="11"/>
            <p:cNvSpPr/>
            <p:nvPr/>
          </p:nvSpPr>
          <p:spPr>
            <a:xfrm flipH="false" flipV="false" rot="0">
              <a:off x="0" y="0"/>
              <a:ext cx="1326874" cy="505898"/>
            </a:xfrm>
            <a:custGeom>
              <a:avLst/>
              <a:gdLst/>
              <a:ahLst/>
              <a:cxnLst/>
              <a:rect r="r" b="b" t="t" l="l"/>
              <a:pathLst>
                <a:path h="505898" w="1326874">
                  <a:moveTo>
                    <a:pt x="0" y="0"/>
                  </a:moveTo>
                  <a:lnTo>
                    <a:pt x="1326874" y="0"/>
                  </a:lnTo>
                  <a:lnTo>
                    <a:pt x="1326874" y="505898"/>
                  </a:lnTo>
                  <a:lnTo>
                    <a:pt x="0" y="505898"/>
                  </a:lnTo>
                  <a:close/>
                </a:path>
              </a:pathLst>
            </a:custGeom>
            <a:solidFill>
              <a:srgbClr val="000000">
                <a:alpha val="0"/>
              </a:srgbClr>
            </a:solidFill>
            <a:ln w="38100" cap="sq">
              <a:solidFill>
                <a:srgbClr val="2B62B7"/>
              </a:solidFill>
              <a:prstDash val="solid"/>
              <a:miter/>
            </a:ln>
          </p:spPr>
        </p:sp>
        <p:sp>
          <p:nvSpPr>
            <p:cNvPr name="TextBox 12" id="12"/>
            <p:cNvSpPr txBox="true"/>
            <p:nvPr/>
          </p:nvSpPr>
          <p:spPr>
            <a:xfrm>
              <a:off x="0" y="-57150"/>
              <a:ext cx="1326874" cy="563048"/>
            </a:xfrm>
            <a:prstGeom prst="rect">
              <a:avLst/>
            </a:prstGeom>
          </p:spPr>
          <p:txBody>
            <a:bodyPr anchor="ctr" rtlCol="false" tIns="50800" lIns="50800" bIns="50800" rIns="50800"/>
            <a:lstStyle/>
            <a:p>
              <a:pPr algn="ctr">
                <a:lnSpc>
                  <a:spcPts val="3500"/>
                </a:lnSpc>
              </a:pPr>
            </a:p>
          </p:txBody>
        </p:sp>
      </p:grpSp>
      <p:sp>
        <p:nvSpPr>
          <p:cNvPr name="TextBox 13" id="13"/>
          <p:cNvSpPr txBox="true"/>
          <p:nvPr/>
        </p:nvSpPr>
        <p:spPr>
          <a:xfrm rot="0">
            <a:off x="528606" y="-27345"/>
            <a:ext cx="16338141"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Filogenia e identidad</a:t>
            </a:r>
          </a:p>
        </p:txBody>
      </p:sp>
      <p:sp>
        <p:nvSpPr>
          <p:cNvPr name="TextBox 14" id="14"/>
          <p:cNvSpPr txBox="true"/>
          <p:nvPr/>
        </p:nvSpPr>
        <p:spPr>
          <a:xfrm rot="0">
            <a:off x="924734" y="8101749"/>
            <a:ext cx="16438532" cy="323850"/>
          </a:xfrm>
          <a:prstGeom prst="rect">
            <a:avLst/>
          </a:prstGeom>
        </p:spPr>
        <p:txBody>
          <a:bodyPr anchor="t" rtlCol="false" tIns="0" lIns="0" bIns="0" rIns="0">
            <a:spAutoFit/>
          </a:bodyPr>
          <a:lstStyle/>
          <a:p>
            <a:pPr algn="just">
              <a:lnSpc>
                <a:spcPts val="2290"/>
              </a:lnSpc>
              <a:spcBef>
                <a:spcPct val="0"/>
              </a:spcBef>
            </a:pPr>
            <a:r>
              <a:rPr lang="en-US" b="true" sz="1908">
                <a:solidFill>
                  <a:srgbClr val="082836"/>
                </a:solidFill>
                <a:latin typeface="Calibri (MS) Bold"/>
                <a:ea typeface="Calibri (MS) Bold"/>
                <a:cs typeface="Calibri (MS) Bold"/>
                <a:sym typeface="Calibri (MS) Bold"/>
              </a:rPr>
              <a:t>Fig 1. Relaciones filogenéticas y delimitación taxonómica de cepas de </a:t>
            </a:r>
            <a:r>
              <a:rPr lang="en-US" b="true" sz="1908" i="true">
                <a:solidFill>
                  <a:srgbClr val="082836"/>
                </a:solidFill>
                <a:latin typeface="Calibri (MS) Bold Italics"/>
                <a:ea typeface="Calibri (MS) Bold Italics"/>
                <a:cs typeface="Calibri (MS) Bold Italics"/>
                <a:sym typeface="Calibri (MS) Bold Italics"/>
              </a:rPr>
              <a:t>Enterococcus lactis</a:t>
            </a:r>
            <a:r>
              <a:rPr lang="en-US" b="true" sz="1908">
                <a:solidFill>
                  <a:srgbClr val="082836"/>
                </a:solidFill>
                <a:latin typeface="Calibri (MS) Bold"/>
                <a:ea typeface="Calibri (MS) Bold"/>
                <a:cs typeface="Calibri (MS) Bold"/>
                <a:sym typeface="Calibri (MS) Bold"/>
              </a:rPr>
              <a:t> mediante genomas completos. </a:t>
            </a:r>
          </a:p>
        </p:txBody>
      </p:sp>
      <p:sp>
        <p:nvSpPr>
          <p:cNvPr name="TextBox 15" id="15"/>
          <p:cNvSpPr txBox="true"/>
          <p:nvPr/>
        </p:nvSpPr>
        <p:spPr>
          <a:xfrm rot="0">
            <a:off x="16441722" y="6639741"/>
            <a:ext cx="921544" cy="809625"/>
          </a:xfrm>
          <a:prstGeom prst="rect">
            <a:avLst/>
          </a:prstGeom>
        </p:spPr>
        <p:txBody>
          <a:bodyPr anchor="t" rtlCol="false" tIns="0" lIns="0" bIns="0" rIns="0">
            <a:spAutoFit/>
          </a:bodyPr>
          <a:lstStyle/>
          <a:p>
            <a:pPr algn="ctr">
              <a:lnSpc>
                <a:spcPts val="5759"/>
              </a:lnSpc>
              <a:spcBef>
                <a:spcPct val="0"/>
              </a:spcBef>
            </a:pPr>
            <a:r>
              <a:rPr lang="en-US" b="true" sz="4800">
                <a:solidFill>
                  <a:srgbClr val="000000"/>
                </a:solidFill>
                <a:latin typeface="Calibri (MS) Bold"/>
                <a:ea typeface="Calibri (MS) Bold"/>
                <a:cs typeface="Calibri (MS) Bold"/>
                <a:sym typeface="Calibri (MS) Bold"/>
              </a:rPr>
              <a:t>&gt;70</a:t>
            </a:r>
          </a:p>
        </p:txBody>
      </p:sp>
      <p:sp>
        <p:nvSpPr>
          <p:cNvPr name="TextBox 16" id="16"/>
          <p:cNvSpPr txBox="true"/>
          <p:nvPr/>
        </p:nvSpPr>
        <p:spPr>
          <a:xfrm rot="0">
            <a:off x="14820877" y="6679058"/>
            <a:ext cx="921544" cy="809625"/>
          </a:xfrm>
          <a:prstGeom prst="rect">
            <a:avLst/>
          </a:prstGeom>
        </p:spPr>
        <p:txBody>
          <a:bodyPr anchor="t" rtlCol="false" tIns="0" lIns="0" bIns="0" rIns="0">
            <a:spAutoFit/>
          </a:bodyPr>
          <a:lstStyle/>
          <a:p>
            <a:pPr algn="ctr">
              <a:lnSpc>
                <a:spcPts val="5759"/>
              </a:lnSpc>
              <a:spcBef>
                <a:spcPct val="0"/>
              </a:spcBef>
            </a:pPr>
            <a:r>
              <a:rPr lang="en-US" b="true" sz="4800">
                <a:solidFill>
                  <a:srgbClr val="000000"/>
                </a:solidFill>
                <a:latin typeface="Calibri (MS) Bold"/>
                <a:ea typeface="Calibri (MS) Bold"/>
                <a:cs typeface="Calibri (MS) Bold"/>
                <a:sym typeface="Calibri (MS) Bold"/>
              </a:rPr>
              <a:t>&gt;97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712909" y="1301564"/>
            <a:ext cx="12435591" cy="7036483"/>
          </a:xfrm>
          <a:custGeom>
            <a:avLst/>
            <a:gdLst/>
            <a:ahLst/>
            <a:cxnLst/>
            <a:rect r="r" b="b" t="t" l="l"/>
            <a:pathLst>
              <a:path h="7036483" w="12435591">
                <a:moveTo>
                  <a:pt x="0" y="0"/>
                </a:moveTo>
                <a:lnTo>
                  <a:pt x="12435591" y="0"/>
                </a:lnTo>
                <a:lnTo>
                  <a:pt x="12435591" y="7036483"/>
                </a:lnTo>
                <a:lnTo>
                  <a:pt x="0" y="7036483"/>
                </a:lnTo>
                <a:lnTo>
                  <a:pt x="0" y="0"/>
                </a:lnTo>
                <a:close/>
              </a:path>
            </a:pathLst>
          </a:custGeom>
          <a:blipFill>
            <a:blip r:embed="rId6"/>
            <a:stretch>
              <a:fillRect l="0" t="0" r="0" b="-9278"/>
            </a:stretch>
          </a:blipFill>
        </p:spPr>
      </p:sp>
      <p:sp>
        <p:nvSpPr>
          <p:cNvPr name="TextBox 9" id="9"/>
          <p:cNvSpPr txBox="true"/>
          <p:nvPr/>
        </p:nvSpPr>
        <p:spPr>
          <a:xfrm rot="0">
            <a:off x="91425" y="-58247"/>
            <a:ext cx="17167875"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Caracterización genómica</a:t>
            </a:r>
          </a:p>
        </p:txBody>
      </p:sp>
      <p:sp>
        <p:nvSpPr>
          <p:cNvPr name="TextBox 10" id="10"/>
          <p:cNvSpPr txBox="true"/>
          <p:nvPr/>
        </p:nvSpPr>
        <p:spPr>
          <a:xfrm rot="0">
            <a:off x="2880863" y="8739459"/>
            <a:ext cx="16438532" cy="895350"/>
          </a:xfrm>
          <a:prstGeom prst="rect">
            <a:avLst/>
          </a:prstGeom>
        </p:spPr>
        <p:txBody>
          <a:bodyPr anchor="t" rtlCol="false" tIns="0" lIns="0" bIns="0" rIns="0">
            <a:spAutoFit/>
          </a:bodyPr>
          <a:lstStyle/>
          <a:p>
            <a:pPr algn="just">
              <a:lnSpc>
                <a:spcPts val="2290"/>
              </a:lnSpc>
            </a:pPr>
            <a:r>
              <a:rPr lang="en-US" b="true" sz="1908">
                <a:solidFill>
                  <a:srgbClr val="082836"/>
                </a:solidFill>
                <a:latin typeface="Calibri (MS) Bold"/>
                <a:ea typeface="Calibri (MS) Bold"/>
                <a:cs typeface="Calibri (MS) Bold"/>
                <a:sym typeface="Calibri (MS) Bold"/>
              </a:rPr>
              <a:t>Fig 2. Subsistemas, core metabolism, stress resistence, plant - bacteria interactions y secretion systems</a:t>
            </a:r>
          </a:p>
          <a:p>
            <a:pPr algn="just">
              <a:lnSpc>
                <a:spcPts val="2290"/>
              </a:lnSpc>
              <a:spcBef>
                <a:spcPct val="0"/>
              </a:spcBef>
            </a:pPr>
          </a:p>
          <a:p>
            <a:pPr algn="just">
              <a:lnSpc>
                <a:spcPts val="229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6429566" y="9248214"/>
            <a:ext cx="1858434" cy="979794"/>
            <a:chOff x="0" y="0"/>
            <a:chExt cx="2477912" cy="1306392"/>
          </a:xfrm>
        </p:grpSpPr>
        <p:sp>
          <p:nvSpPr>
            <p:cNvPr name="Freeform 3" id="3" descr="Texto  El contenido generado por IA puede ser incorrecto."/>
            <p:cNvSpPr/>
            <p:nvPr/>
          </p:nvSpPr>
          <p:spPr>
            <a:xfrm flipH="false" flipV="false" rot="0">
              <a:off x="0" y="0"/>
              <a:ext cx="2477897" cy="1306449"/>
            </a:xfrm>
            <a:custGeom>
              <a:avLst/>
              <a:gdLst/>
              <a:ahLst/>
              <a:cxnLst/>
              <a:rect r="r" b="b" t="t" l="l"/>
              <a:pathLst>
                <a:path h="1306449" w="2477897">
                  <a:moveTo>
                    <a:pt x="0" y="0"/>
                  </a:moveTo>
                  <a:lnTo>
                    <a:pt x="2477897" y="0"/>
                  </a:lnTo>
                  <a:lnTo>
                    <a:pt x="2477897" y="1306449"/>
                  </a:lnTo>
                  <a:lnTo>
                    <a:pt x="0" y="1306449"/>
                  </a:lnTo>
                  <a:lnTo>
                    <a:pt x="0" y="0"/>
                  </a:lnTo>
                  <a:close/>
                </a:path>
              </a:pathLst>
            </a:custGeom>
            <a:blipFill>
              <a:blip r:embed="rId3"/>
              <a:stretch>
                <a:fillRect l="-123915" t="-40482" r="-109872" b="-809143"/>
              </a:stretch>
            </a:blipFill>
          </p:spPr>
        </p:sp>
      </p:grpSp>
      <p:grpSp>
        <p:nvGrpSpPr>
          <p:cNvPr name="Group 4" id="4"/>
          <p:cNvGrpSpPr/>
          <p:nvPr/>
        </p:nvGrpSpPr>
        <p:grpSpPr>
          <a:xfrm rot="0">
            <a:off x="-14288" y="-14288"/>
            <a:ext cx="18316575" cy="869235"/>
            <a:chOff x="0" y="0"/>
            <a:chExt cx="24422100" cy="1158980"/>
          </a:xfrm>
        </p:grpSpPr>
        <p:sp>
          <p:nvSpPr>
            <p:cNvPr name="Freeform 5" id="5"/>
            <p:cNvSpPr/>
            <p:nvPr/>
          </p:nvSpPr>
          <p:spPr>
            <a:xfrm flipH="false" flipV="false" rot="0">
              <a:off x="19050" y="19050"/>
              <a:ext cx="24384000" cy="1120902"/>
            </a:xfrm>
            <a:custGeom>
              <a:avLst/>
              <a:gdLst/>
              <a:ahLst/>
              <a:cxnLst/>
              <a:rect r="r" b="b" t="t" l="l"/>
              <a:pathLst>
                <a:path h="1120902" w="24384000">
                  <a:moveTo>
                    <a:pt x="0" y="0"/>
                  </a:moveTo>
                  <a:lnTo>
                    <a:pt x="24384000" y="0"/>
                  </a:lnTo>
                  <a:lnTo>
                    <a:pt x="24384000" y="1120902"/>
                  </a:lnTo>
                  <a:lnTo>
                    <a:pt x="0" y="1120902"/>
                  </a:lnTo>
                  <a:close/>
                </a:path>
              </a:pathLst>
            </a:custGeom>
            <a:solidFill>
              <a:srgbClr val="144194"/>
            </a:solidFill>
          </p:spPr>
        </p:sp>
        <p:sp>
          <p:nvSpPr>
            <p:cNvPr name="Freeform 6" id="6"/>
            <p:cNvSpPr/>
            <p:nvPr/>
          </p:nvSpPr>
          <p:spPr>
            <a:xfrm flipH="false" flipV="false" rot="0">
              <a:off x="0" y="0"/>
              <a:ext cx="24422100" cy="1159002"/>
            </a:xfrm>
            <a:custGeom>
              <a:avLst/>
              <a:gdLst/>
              <a:ahLst/>
              <a:cxnLst/>
              <a:rect r="r" b="b" t="t" l="l"/>
              <a:pathLst>
                <a:path h="1159002" w="24422100">
                  <a:moveTo>
                    <a:pt x="19050" y="0"/>
                  </a:moveTo>
                  <a:lnTo>
                    <a:pt x="24403050" y="0"/>
                  </a:lnTo>
                  <a:cubicBezTo>
                    <a:pt x="24413590" y="0"/>
                    <a:pt x="24422100" y="8509"/>
                    <a:pt x="24422100" y="19050"/>
                  </a:cubicBezTo>
                  <a:lnTo>
                    <a:pt x="24422100" y="1139952"/>
                  </a:lnTo>
                  <a:cubicBezTo>
                    <a:pt x="24422100" y="1150493"/>
                    <a:pt x="24413590" y="1159002"/>
                    <a:pt x="24403050" y="1159002"/>
                  </a:cubicBezTo>
                  <a:lnTo>
                    <a:pt x="19050" y="1159002"/>
                  </a:lnTo>
                  <a:cubicBezTo>
                    <a:pt x="8509" y="1159002"/>
                    <a:pt x="0" y="1150493"/>
                    <a:pt x="0" y="1139952"/>
                  </a:cubicBezTo>
                  <a:lnTo>
                    <a:pt x="0" y="19050"/>
                  </a:lnTo>
                  <a:cubicBezTo>
                    <a:pt x="0" y="8509"/>
                    <a:pt x="8509" y="0"/>
                    <a:pt x="19050" y="0"/>
                  </a:cubicBezTo>
                  <a:moveTo>
                    <a:pt x="19050" y="38100"/>
                  </a:moveTo>
                  <a:lnTo>
                    <a:pt x="19050" y="19050"/>
                  </a:lnTo>
                  <a:lnTo>
                    <a:pt x="38100" y="19050"/>
                  </a:lnTo>
                  <a:lnTo>
                    <a:pt x="38100" y="1139952"/>
                  </a:lnTo>
                  <a:lnTo>
                    <a:pt x="19050" y="1139952"/>
                  </a:lnTo>
                  <a:lnTo>
                    <a:pt x="19050" y="1120902"/>
                  </a:lnTo>
                  <a:lnTo>
                    <a:pt x="24403050" y="1120902"/>
                  </a:lnTo>
                  <a:lnTo>
                    <a:pt x="24403050" y="1139952"/>
                  </a:lnTo>
                  <a:lnTo>
                    <a:pt x="24384000" y="1139952"/>
                  </a:lnTo>
                  <a:lnTo>
                    <a:pt x="24384000" y="19050"/>
                  </a:lnTo>
                  <a:lnTo>
                    <a:pt x="24403050" y="19050"/>
                  </a:lnTo>
                  <a:lnTo>
                    <a:pt x="24403050" y="38100"/>
                  </a:lnTo>
                  <a:lnTo>
                    <a:pt x="19050" y="38100"/>
                  </a:lnTo>
                  <a:close/>
                </a:path>
              </a:pathLst>
            </a:custGeom>
            <a:solidFill>
              <a:srgbClr val="082836"/>
            </a:solidFill>
          </p:spPr>
        </p:sp>
      </p:grpSp>
      <p:sp>
        <p:nvSpPr>
          <p:cNvPr name="Freeform 7" id="7"/>
          <p:cNvSpPr/>
          <p:nvPr/>
        </p:nvSpPr>
        <p:spPr>
          <a:xfrm flipH="false" flipV="false" rot="0">
            <a:off x="15742421" y="1301564"/>
            <a:ext cx="2248652" cy="6549069"/>
          </a:xfrm>
          <a:custGeom>
            <a:avLst/>
            <a:gdLst/>
            <a:ahLst/>
            <a:cxnLst/>
            <a:rect r="r" b="b" t="t" l="l"/>
            <a:pathLst>
              <a:path h="6549069" w="2248652">
                <a:moveTo>
                  <a:pt x="0" y="0"/>
                </a:moveTo>
                <a:lnTo>
                  <a:pt x="2248652" y="0"/>
                </a:lnTo>
                <a:lnTo>
                  <a:pt x="2248652" y="6549069"/>
                </a:lnTo>
                <a:lnTo>
                  <a:pt x="0" y="6549069"/>
                </a:lnTo>
                <a:lnTo>
                  <a:pt x="0" y="0"/>
                </a:lnTo>
                <a:close/>
              </a:path>
            </a:pathLst>
          </a:custGeom>
          <a:blipFill>
            <a:blip r:embed="rId4">
              <a:alphaModFix amt="24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390228" y="1631367"/>
            <a:ext cx="9259582" cy="6181823"/>
          </a:xfrm>
          <a:custGeom>
            <a:avLst/>
            <a:gdLst/>
            <a:ahLst/>
            <a:cxnLst/>
            <a:rect r="r" b="b" t="t" l="l"/>
            <a:pathLst>
              <a:path h="6181823" w="9259582">
                <a:moveTo>
                  <a:pt x="0" y="0"/>
                </a:moveTo>
                <a:lnTo>
                  <a:pt x="9259582" y="0"/>
                </a:lnTo>
                <a:lnTo>
                  <a:pt x="9259582" y="6181823"/>
                </a:lnTo>
                <a:lnTo>
                  <a:pt x="0" y="6181823"/>
                </a:lnTo>
                <a:lnTo>
                  <a:pt x="0" y="0"/>
                </a:lnTo>
                <a:close/>
              </a:path>
            </a:pathLst>
          </a:custGeom>
          <a:blipFill>
            <a:blip r:embed="rId6"/>
            <a:stretch>
              <a:fillRect l="0" t="0" r="0" b="0"/>
            </a:stretch>
          </a:blipFill>
        </p:spPr>
      </p:sp>
      <p:grpSp>
        <p:nvGrpSpPr>
          <p:cNvPr name="Group 9" id="9"/>
          <p:cNvGrpSpPr/>
          <p:nvPr/>
        </p:nvGrpSpPr>
        <p:grpSpPr>
          <a:xfrm rot="0">
            <a:off x="4294892" y="1427081"/>
            <a:ext cx="6590396" cy="659039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000000"/>
              </a:solidFill>
              <a:prstDash val="solid"/>
              <a:miter/>
            </a:ln>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0">
            <a:off x="91425" y="-58247"/>
            <a:ext cx="17167875" cy="809625"/>
          </a:xfrm>
          <a:prstGeom prst="rect">
            <a:avLst/>
          </a:prstGeom>
        </p:spPr>
        <p:txBody>
          <a:bodyPr anchor="t" rtlCol="false" tIns="0" lIns="0" bIns="0" rIns="0">
            <a:spAutoFit/>
          </a:bodyPr>
          <a:lstStyle/>
          <a:p>
            <a:pPr algn="r">
              <a:lnSpc>
                <a:spcPts val="5759"/>
              </a:lnSpc>
            </a:pPr>
            <a:r>
              <a:rPr lang="en-US" b="true" sz="4800">
                <a:solidFill>
                  <a:srgbClr val="F1C232"/>
                </a:solidFill>
                <a:latin typeface="Calibri (MS) Bold"/>
                <a:ea typeface="Calibri (MS) Bold"/>
                <a:cs typeface="Calibri (MS) Bold"/>
                <a:sym typeface="Calibri (MS) Bold"/>
              </a:rPr>
              <a:t>Caracterización pangeoma</a:t>
            </a:r>
          </a:p>
        </p:txBody>
      </p:sp>
      <p:sp>
        <p:nvSpPr>
          <p:cNvPr name="TextBox 13" id="13"/>
          <p:cNvSpPr txBox="true"/>
          <p:nvPr/>
        </p:nvSpPr>
        <p:spPr>
          <a:xfrm rot="0">
            <a:off x="920251" y="8360377"/>
            <a:ext cx="16438532" cy="1104900"/>
          </a:xfrm>
          <a:prstGeom prst="rect">
            <a:avLst/>
          </a:prstGeom>
        </p:spPr>
        <p:txBody>
          <a:bodyPr anchor="t" rtlCol="false" tIns="0" lIns="0" bIns="0" rIns="0">
            <a:spAutoFit/>
          </a:bodyPr>
          <a:lstStyle/>
          <a:p>
            <a:pPr algn="just">
              <a:lnSpc>
                <a:spcPts val="2170"/>
              </a:lnSpc>
              <a:spcBef>
                <a:spcPct val="0"/>
              </a:spcBef>
            </a:pPr>
            <a:r>
              <a:rPr lang="en-US" b="true" sz="1808">
                <a:solidFill>
                  <a:srgbClr val="082836"/>
                </a:solidFill>
                <a:latin typeface="Calibri (MS) Bold"/>
                <a:ea typeface="Calibri (MS) Bold"/>
                <a:cs typeface="Calibri (MS) Bold"/>
                <a:sym typeface="Calibri (MS) Bold"/>
              </a:rPr>
              <a:t>Fig 3.</a:t>
            </a:r>
            <a:r>
              <a:rPr lang="en-US" b="true" sz="1808">
                <a:solidFill>
                  <a:srgbClr val="082836"/>
                </a:solidFill>
                <a:latin typeface="Calibri (MS) Bold"/>
                <a:ea typeface="Calibri (MS) Bold"/>
                <a:cs typeface="Calibri (MS) Bold"/>
                <a:sym typeface="Calibri (MS) Bold"/>
              </a:rPr>
              <a:t> Los anillos representan genes individuales, y la presencia de categorías funcionales específicas está codificada por color (rojo: Secreción y Transporte; amarillo: Proteínas Hipotéticas; verde: transcripción; azul: No presente). La alta co-presencia de genes de Secreción y Transporte subraya el potencial de interacción con el nicho de la isla de recursos.</a:t>
            </a:r>
          </a:p>
          <a:p>
            <a:pPr algn="just">
              <a:lnSpc>
                <a:spcPts val="2170"/>
              </a:lnSpc>
              <a:spcBef>
                <a:spcPct val="0"/>
              </a:spcBef>
            </a:pPr>
          </a:p>
        </p:txBody>
      </p:sp>
      <p:sp>
        <p:nvSpPr>
          <p:cNvPr name="Freeform 14" id="14"/>
          <p:cNvSpPr/>
          <p:nvPr/>
        </p:nvSpPr>
        <p:spPr>
          <a:xfrm flipH="false" flipV="false" rot="0">
            <a:off x="10649810" y="1035132"/>
            <a:ext cx="6602569" cy="1677769"/>
          </a:xfrm>
          <a:custGeom>
            <a:avLst/>
            <a:gdLst/>
            <a:ahLst/>
            <a:cxnLst/>
            <a:rect r="r" b="b" t="t" l="l"/>
            <a:pathLst>
              <a:path h="1677769" w="6602569">
                <a:moveTo>
                  <a:pt x="0" y="0"/>
                </a:moveTo>
                <a:lnTo>
                  <a:pt x="6602570" y="0"/>
                </a:lnTo>
                <a:lnTo>
                  <a:pt x="6602570" y="1677769"/>
                </a:lnTo>
                <a:lnTo>
                  <a:pt x="0" y="1677769"/>
                </a:lnTo>
                <a:lnTo>
                  <a:pt x="0" y="0"/>
                </a:lnTo>
                <a:close/>
              </a:path>
            </a:pathLst>
          </a:custGeom>
          <a:blipFill>
            <a:blip r:embed="rId7"/>
            <a:stretch>
              <a:fillRect l="-272468" t="-22699" r="-17268" b="0"/>
            </a:stretch>
          </a:blipFill>
        </p:spPr>
      </p:sp>
      <p:sp>
        <p:nvSpPr>
          <p:cNvPr name="TextBox 15" id="15"/>
          <p:cNvSpPr txBox="true"/>
          <p:nvPr/>
        </p:nvSpPr>
        <p:spPr>
          <a:xfrm rot="0">
            <a:off x="10889079" y="1316156"/>
            <a:ext cx="6124032" cy="1076325"/>
          </a:xfrm>
          <a:prstGeom prst="rect">
            <a:avLst/>
          </a:prstGeom>
        </p:spPr>
        <p:txBody>
          <a:bodyPr anchor="t" rtlCol="false" tIns="0" lIns="0" bIns="0" rIns="0">
            <a:spAutoFit/>
          </a:bodyPr>
          <a:lstStyle/>
          <a:p>
            <a:pPr algn="ctr">
              <a:lnSpc>
                <a:spcPts val="2727"/>
              </a:lnSpc>
              <a:spcBef>
                <a:spcPct val="0"/>
              </a:spcBef>
            </a:pPr>
            <a:r>
              <a:rPr lang="en-US" b="true" sz="2272">
                <a:solidFill>
                  <a:srgbClr val="000000"/>
                </a:solidFill>
                <a:latin typeface="Calibri (MS) Bold"/>
                <a:ea typeface="Calibri (MS) Bold"/>
                <a:cs typeface="Calibri (MS) Bold"/>
                <a:sym typeface="Calibri (MS) Bold"/>
              </a:rPr>
              <a:t>Regiones de alta variabilidad que contienen genes para adaptación y funciones especializadas. Son el resultado de HGT ancestral y reciente.</a:t>
            </a:r>
          </a:p>
        </p:txBody>
      </p:sp>
      <p:sp>
        <p:nvSpPr>
          <p:cNvPr name="Freeform 16" id="16"/>
          <p:cNvSpPr/>
          <p:nvPr/>
        </p:nvSpPr>
        <p:spPr>
          <a:xfrm flipH="false" flipV="false" rot="0">
            <a:off x="11703140" y="4315885"/>
            <a:ext cx="5655643" cy="895077"/>
          </a:xfrm>
          <a:custGeom>
            <a:avLst/>
            <a:gdLst/>
            <a:ahLst/>
            <a:cxnLst/>
            <a:rect r="r" b="b" t="t" l="l"/>
            <a:pathLst>
              <a:path h="895077" w="5655643">
                <a:moveTo>
                  <a:pt x="0" y="0"/>
                </a:moveTo>
                <a:lnTo>
                  <a:pt x="5655643" y="0"/>
                </a:lnTo>
                <a:lnTo>
                  <a:pt x="5655643" y="895077"/>
                </a:lnTo>
                <a:lnTo>
                  <a:pt x="0" y="895077"/>
                </a:lnTo>
                <a:lnTo>
                  <a:pt x="0" y="0"/>
                </a:lnTo>
                <a:close/>
              </a:path>
            </a:pathLst>
          </a:custGeom>
          <a:blipFill>
            <a:blip r:embed="rId7"/>
            <a:stretch>
              <a:fillRect l="-214013" t="-29365" r="0" b="-29365"/>
            </a:stretch>
          </a:blipFill>
        </p:spPr>
      </p:sp>
      <p:sp>
        <p:nvSpPr>
          <p:cNvPr name="Freeform 17" id="17"/>
          <p:cNvSpPr/>
          <p:nvPr/>
        </p:nvSpPr>
        <p:spPr>
          <a:xfrm flipH="false" flipV="false" rot="0">
            <a:off x="11406237" y="6515405"/>
            <a:ext cx="6383442" cy="895077"/>
          </a:xfrm>
          <a:custGeom>
            <a:avLst/>
            <a:gdLst/>
            <a:ahLst/>
            <a:cxnLst/>
            <a:rect r="r" b="b" t="t" l="l"/>
            <a:pathLst>
              <a:path h="895077" w="6383442">
                <a:moveTo>
                  <a:pt x="0" y="0"/>
                </a:moveTo>
                <a:lnTo>
                  <a:pt x="6383442" y="0"/>
                </a:lnTo>
                <a:lnTo>
                  <a:pt x="6383442" y="895077"/>
                </a:lnTo>
                <a:lnTo>
                  <a:pt x="0" y="895077"/>
                </a:lnTo>
                <a:lnTo>
                  <a:pt x="0" y="0"/>
                </a:lnTo>
                <a:close/>
              </a:path>
            </a:pathLst>
          </a:custGeom>
          <a:blipFill>
            <a:blip r:embed="rId7"/>
            <a:stretch>
              <a:fillRect l="-214013" t="-39578" r="0" b="-39578"/>
            </a:stretch>
          </a:blipFill>
        </p:spPr>
      </p:sp>
      <p:sp>
        <p:nvSpPr>
          <p:cNvPr name="TextBox 18" id="18"/>
          <p:cNvSpPr txBox="true"/>
          <p:nvPr/>
        </p:nvSpPr>
        <p:spPr>
          <a:xfrm rot="0">
            <a:off x="11406237" y="4432780"/>
            <a:ext cx="6137474" cy="2781300"/>
          </a:xfrm>
          <a:prstGeom prst="rect">
            <a:avLst/>
          </a:prstGeom>
        </p:spPr>
        <p:txBody>
          <a:bodyPr anchor="t" rtlCol="false" tIns="0" lIns="0" bIns="0" rIns="0">
            <a:spAutoFit/>
          </a:bodyPr>
          <a:lstStyle/>
          <a:p>
            <a:pPr algn="ctr">
              <a:lnSpc>
                <a:spcPts val="4320"/>
              </a:lnSpc>
              <a:spcBef>
                <a:spcPct val="0"/>
              </a:spcBef>
            </a:pPr>
            <a:r>
              <a:rPr lang="en-US" b="true" sz="3600">
                <a:solidFill>
                  <a:srgbClr val="000000"/>
                </a:solidFill>
                <a:latin typeface="Calibri (MS) Bold"/>
                <a:ea typeface="Calibri (MS) Bold"/>
                <a:cs typeface="Calibri (MS) Bold"/>
                <a:sym typeface="Calibri (MS) Bold"/>
              </a:rPr>
              <a:t>Core Genome:  2.113 genes </a:t>
            </a:r>
          </a:p>
          <a:p>
            <a:pPr algn="ctr">
              <a:lnSpc>
                <a:spcPts val="4320"/>
              </a:lnSpc>
              <a:spcBef>
                <a:spcPct val="0"/>
              </a:spcBef>
            </a:pPr>
          </a:p>
          <a:p>
            <a:pPr algn="ctr">
              <a:lnSpc>
                <a:spcPts val="4320"/>
              </a:lnSpc>
              <a:spcBef>
                <a:spcPct val="0"/>
              </a:spcBef>
            </a:pPr>
          </a:p>
          <a:p>
            <a:pPr algn="ctr">
              <a:lnSpc>
                <a:spcPts val="4320"/>
              </a:lnSpc>
              <a:spcBef>
                <a:spcPct val="0"/>
              </a:spcBef>
            </a:pPr>
          </a:p>
          <a:p>
            <a:pPr algn="ctr">
              <a:lnSpc>
                <a:spcPts val="4320"/>
              </a:lnSpc>
              <a:spcBef>
                <a:spcPct val="0"/>
              </a:spcBef>
            </a:pPr>
            <a:r>
              <a:rPr lang="en-US" b="true" sz="3600">
                <a:solidFill>
                  <a:srgbClr val="000000"/>
                </a:solidFill>
                <a:latin typeface="Calibri (MS) Bold"/>
                <a:ea typeface="Calibri (MS) Bold"/>
                <a:cs typeface="Calibri (MS) Bold"/>
                <a:sym typeface="Calibri (MS) Bold"/>
              </a:rPr>
              <a:t> Genoma Accesorio: 3.134 genes</a:t>
            </a:r>
          </a:p>
        </p:txBody>
      </p:sp>
      <p:sp>
        <p:nvSpPr>
          <p:cNvPr name="TextBox 19" id="19"/>
          <p:cNvSpPr txBox="true"/>
          <p:nvPr/>
        </p:nvSpPr>
        <p:spPr>
          <a:xfrm rot="0">
            <a:off x="5254001" y="1567325"/>
            <a:ext cx="568821" cy="431799"/>
          </a:xfrm>
          <a:prstGeom prst="rect">
            <a:avLst/>
          </a:prstGeom>
        </p:spPr>
        <p:txBody>
          <a:bodyPr anchor="t" rtlCol="false" tIns="0" lIns="0" bIns="0" rIns="0">
            <a:spAutoFit/>
          </a:bodyPr>
          <a:lstStyle/>
          <a:p>
            <a:pPr algn="ctr">
              <a:lnSpc>
                <a:spcPts val="3500"/>
              </a:lnSpc>
            </a:pPr>
            <a:r>
              <a:rPr lang="en-US" sz="2500">
                <a:solidFill>
                  <a:srgbClr val="000000"/>
                </a:solidFill>
                <a:latin typeface="Open Sans"/>
                <a:ea typeface="Open Sans"/>
                <a:cs typeface="Open Sans"/>
                <a:sym typeface="Open Sans"/>
              </a:rPr>
              <a:t>B39</a:t>
            </a:r>
          </a:p>
        </p:txBody>
      </p:sp>
      <p:sp>
        <p:nvSpPr>
          <p:cNvPr name="TextBox 20" id="20"/>
          <p:cNvSpPr txBox="true"/>
          <p:nvPr/>
        </p:nvSpPr>
        <p:spPr>
          <a:xfrm rot="0">
            <a:off x="8390952" y="1182606"/>
            <a:ext cx="568821" cy="431799"/>
          </a:xfrm>
          <a:prstGeom prst="rect">
            <a:avLst/>
          </a:prstGeom>
        </p:spPr>
        <p:txBody>
          <a:bodyPr anchor="t" rtlCol="false" tIns="0" lIns="0" bIns="0" rIns="0">
            <a:spAutoFit/>
          </a:bodyPr>
          <a:lstStyle/>
          <a:p>
            <a:pPr algn="ctr">
              <a:lnSpc>
                <a:spcPts val="3500"/>
              </a:lnSpc>
            </a:pPr>
            <a:r>
              <a:rPr lang="en-US" sz="2500">
                <a:solidFill>
                  <a:srgbClr val="000000"/>
                </a:solidFill>
                <a:latin typeface="Open Sans"/>
                <a:ea typeface="Open Sans"/>
                <a:cs typeface="Open Sans"/>
                <a:sym typeface="Open Sans"/>
              </a:rPr>
              <a:t>B17</a:t>
            </a:r>
          </a:p>
        </p:txBody>
      </p:sp>
      <p:sp>
        <p:nvSpPr>
          <p:cNvPr name="TextBox 21" id="21"/>
          <p:cNvSpPr txBox="true"/>
          <p:nvPr/>
        </p:nvSpPr>
        <p:spPr>
          <a:xfrm rot="0">
            <a:off x="10837416" y="3960676"/>
            <a:ext cx="568821" cy="431799"/>
          </a:xfrm>
          <a:prstGeom prst="rect">
            <a:avLst/>
          </a:prstGeom>
        </p:spPr>
        <p:txBody>
          <a:bodyPr anchor="t" rtlCol="false" tIns="0" lIns="0" bIns="0" rIns="0">
            <a:spAutoFit/>
          </a:bodyPr>
          <a:lstStyle/>
          <a:p>
            <a:pPr algn="ctr">
              <a:lnSpc>
                <a:spcPts val="3500"/>
              </a:lnSpc>
            </a:pPr>
            <a:r>
              <a:rPr lang="en-US" sz="2500">
                <a:solidFill>
                  <a:srgbClr val="000000"/>
                </a:solidFill>
                <a:latin typeface="Open Sans"/>
                <a:ea typeface="Open Sans"/>
                <a:cs typeface="Open Sans"/>
                <a:sym typeface="Open Sans"/>
              </a:rPr>
              <a:t>B38</a:t>
            </a:r>
          </a:p>
        </p:txBody>
      </p:sp>
      <p:sp>
        <p:nvSpPr>
          <p:cNvPr name="TextBox 22" id="22"/>
          <p:cNvSpPr txBox="true"/>
          <p:nvPr/>
        </p:nvSpPr>
        <p:spPr>
          <a:xfrm rot="0">
            <a:off x="9633421" y="7166007"/>
            <a:ext cx="538758" cy="431799"/>
          </a:xfrm>
          <a:prstGeom prst="rect">
            <a:avLst/>
          </a:prstGeom>
        </p:spPr>
        <p:txBody>
          <a:bodyPr anchor="t" rtlCol="false" tIns="0" lIns="0" bIns="0" rIns="0">
            <a:spAutoFit/>
          </a:bodyPr>
          <a:lstStyle/>
          <a:p>
            <a:pPr algn="ctr">
              <a:lnSpc>
                <a:spcPts val="3500"/>
              </a:lnSpc>
            </a:pPr>
            <a:r>
              <a:rPr lang="en-US" sz="2500">
                <a:solidFill>
                  <a:srgbClr val="000000"/>
                </a:solidFill>
                <a:latin typeface="Open Sans"/>
                <a:ea typeface="Open Sans"/>
                <a:cs typeface="Open Sans"/>
                <a:sym typeface="Open Sans"/>
              </a:rPr>
              <a:t>T25</a:t>
            </a:r>
          </a:p>
        </p:txBody>
      </p:sp>
      <p:sp>
        <p:nvSpPr>
          <p:cNvPr name="TextBox 23" id="23"/>
          <p:cNvSpPr txBox="true"/>
          <p:nvPr/>
        </p:nvSpPr>
        <p:spPr>
          <a:xfrm rot="0">
            <a:off x="4984622" y="7166007"/>
            <a:ext cx="538758" cy="431799"/>
          </a:xfrm>
          <a:prstGeom prst="rect">
            <a:avLst/>
          </a:prstGeom>
        </p:spPr>
        <p:txBody>
          <a:bodyPr anchor="t" rtlCol="false" tIns="0" lIns="0" bIns="0" rIns="0">
            <a:spAutoFit/>
          </a:bodyPr>
          <a:lstStyle/>
          <a:p>
            <a:pPr algn="ctr">
              <a:lnSpc>
                <a:spcPts val="3500"/>
              </a:lnSpc>
            </a:pPr>
            <a:r>
              <a:rPr lang="en-US" sz="2500">
                <a:solidFill>
                  <a:srgbClr val="000000"/>
                </a:solidFill>
                <a:latin typeface="Open Sans"/>
                <a:ea typeface="Open Sans"/>
                <a:cs typeface="Open Sans"/>
                <a:sym typeface="Open Sans"/>
              </a:rPr>
              <a:t>T34</a:t>
            </a:r>
          </a:p>
        </p:txBody>
      </p:sp>
      <p:sp>
        <p:nvSpPr>
          <p:cNvPr name="TextBox 24" id="24"/>
          <p:cNvSpPr txBox="true"/>
          <p:nvPr/>
        </p:nvSpPr>
        <p:spPr>
          <a:xfrm rot="0">
            <a:off x="3741103" y="4518949"/>
            <a:ext cx="538758" cy="431799"/>
          </a:xfrm>
          <a:prstGeom prst="rect">
            <a:avLst/>
          </a:prstGeom>
        </p:spPr>
        <p:txBody>
          <a:bodyPr anchor="t" rtlCol="false" tIns="0" lIns="0" bIns="0" rIns="0">
            <a:spAutoFit/>
          </a:bodyPr>
          <a:lstStyle/>
          <a:p>
            <a:pPr algn="ctr">
              <a:lnSpc>
                <a:spcPts val="3500"/>
              </a:lnSpc>
            </a:pPr>
            <a:r>
              <a:rPr lang="en-US" sz="2500">
                <a:solidFill>
                  <a:srgbClr val="000000"/>
                </a:solidFill>
                <a:latin typeface="Open Sans"/>
                <a:ea typeface="Open Sans"/>
                <a:cs typeface="Open Sans"/>
                <a:sym typeface="Open Sans"/>
              </a:rPr>
              <a:t>T26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DAG2SKc5EUc</dc:identifier>
  <dcterms:modified xsi:type="dcterms:W3CDTF">2011-08-01T06:04:30Z</dcterms:modified>
  <cp:revision>1</cp:revision>
  <dc:title>E. lactis_Simposio BC .pptx</dc:title>
</cp:coreProperties>
</file>